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8E0_7A2B3309.xml" ContentType="application/vnd.ms-powerpoint.comments+xml"/>
  <Override PartName="/ppt/comments/modernComment_1A6_6DD6F51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36"/>
  </p:notesMasterIdLst>
  <p:sldIdLst>
    <p:sldId id="2239" r:id="rId7"/>
    <p:sldId id="2197" r:id="rId8"/>
    <p:sldId id="2272" r:id="rId9"/>
    <p:sldId id="2180" r:id="rId10"/>
    <p:sldId id="422" r:id="rId11"/>
    <p:sldId id="2274" r:id="rId12"/>
    <p:sldId id="2186" r:id="rId13"/>
    <p:sldId id="2276" r:id="rId14"/>
    <p:sldId id="2183" r:id="rId15"/>
    <p:sldId id="412" r:id="rId16"/>
    <p:sldId id="2187" r:id="rId17"/>
    <p:sldId id="2277" r:id="rId18"/>
    <p:sldId id="2190" r:id="rId19"/>
    <p:sldId id="2286" r:id="rId20"/>
    <p:sldId id="2278" r:id="rId21"/>
    <p:sldId id="433" r:id="rId22"/>
    <p:sldId id="2200" r:id="rId23"/>
    <p:sldId id="429" r:id="rId24"/>
    <p:sldId id="2236" r:id="rId25"/>
    <p:sldId id="2182" r:id="rId26"/>
    <p:sldId id="2237" r:id="rId27"/>
    <p:sldId id="2285" r:id="rId28"/>
    <p:sldId id="2238" r:id="rId29"/>
    <p:sldId id="425" r:id="rId30"/>
    <p:sldId id="2188" r:id="rId31"/>
    <p:sldId id="432" r:id="rId32"/>
    <p:sldId id="2194" r:id="rId33"/>
    <p:sldId id="2284" r:id="rId34"/>
    <p:sldId id="219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206516-5A6D-E8D2-752E-435D0F830E83}" name="Andreu Maldonado" initials="AM" userId="S::andreu.maldonado@newyork.msf.org::d985913d-42d8-4941-b037-a1ed80a42f14" providerId="AD"/>
  <p188:author id="{867C5439-F21B-DF83-7FA7-B19447AEFB1B}" name="Muhanned AL-NUAIMY" initials="MA" userId="S::Muhanned.AL-NUAIMY@geneva.msf.org::cab69572-c4d3-4286-879c-05f182f75b47" providerId="AD"/>
  <p188:author id="{AD67D940-2FBE-81D0-7773-BA88718C3B74}" name="Katalin Kaplar" initials="KK" userId="S::katalin.kaplar@msf.org::0a67d495-db93-44ec-b249-ed09a275b9ba" providerId="AD"/>
  <p188:author id="{B0709143-C941-6E3E-0F22-6DF3F4DC5622}" name="Marie-Lena Lawitschka" initials="ML" userId="S::marie.lawitschka@paris.msf.org::3b87e017-d1f5-47e5-9ef0-e8ebc1ccf285" providerId="AD"/>
  <p188:author id="{3990BF50-069A-1888-275A-2CF488313D3D}" name="Muhanned Nuaimy-Barker" initials="MN" userId="S::mo@alnuaimy.com::55fa8885-43b8-4783-ad8c-af85d868d650" providerId="AD"/>
  <p188:author id="{7F496C61-96B8-9FC9-1F13-4C1F764EC85C}" name="Jeremie Bodin" initials="JB" userId="S::jeremie.bodin@msf.org::5f5b933c-f877-4eef-8759-34a92bdfee14" providerId="AD"/>
  <p188:author id="{DCFB1AA0-C119-D2E3-F60A-8F85D03DD0E1}" name="Joan Tubau" initials="JT" userId="S::joan.tubau@barcelona.msf.org::ea081567-3184-4410-92e5-a7eb2f581c97" providerId="AD"/>
  <p188:author id="{1F0586B1-8882-930A-FB7F-F7FF443B6DD1}" name="Andreu Maldonado" initials="AM" userId="S::Andreu.Maldonado@newyork.msf.org::d985913d-42d8-4941-b037-a1ed80a42f14" providerId="AD"/>
  <p188:author id="{121453CE-DD1E-256D-AF36-6FEAF43CE5EC}" name="Ioana CHARTIER" initials="IC" userId="S::ioana.chartier@geneva.msf.org::066c9615-9fb6-491d-a60d-80bd004e0a2a" providerId="AD"/>
  <p188:author id="{32D577F5-3926-8C52-2BD4-D3CB94033220}" name="Muhanned AL-NUAIMY" initials="MA" userId="S::muhanned.al-nuaimy@geneva.msf.org::cab69572-c4d3-4286-879c-05f182f75b47" providerId="AD"/>
  <p188:author id="{068FFAFF-B23C-552A-B4FA-70644BD519BA}" name="Erika Granath" initials="EG" userId="S::erika.granath@berlin.msf.org::b18b16c8-2e63-48c8-8d11-baa0585b00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omments/modernComment_1A6_6DD6F513.xml><?xml version="1.0" encoding="utf-8"?>
<p188:cmLst xmlns:a="http://schemas.openxmlformats.org/drawingml/2006/main" xmlns:r="http://schemas.openxmlformats.org/officeDocument/2006/relationships" xmlns:p188="http://schemas.microsoft.com/office/powerpoint/2018/8/main">
  <p188:cm id="{AAAF975B-AC2F-469A-9CBC-1003B41D9F77}" authorId="{068FFAFF-B23C-552A-B4FA-70644BD519BA}" status="resolved" created="2024-06-18T09:40:51.032" complete="100000">
    <ac:txMkLst xmlns:ac="http://schemas.microsoft.com/office/drawing/2013/main/command">
      <pc:docMk xmlns:pc="http://schemas.microsoft.com/office/powerpoint/2013/main/command"/>
      <pc:sldMk xmlns:pc="http://schemas.microsoft.com/office/powerpoint/2013/main/command" cId="1842803987" sldId="422"/>
      <ac:spMk id="7" creationId="{C19E8F4F-0FA8-2B49-3DF8-A5418203E486}"/>
      <ac:txMk cp="87" len="27">
        <ac:context len="853" hash="2689121094"/>
      </ac:txMk>
    </ac:txMkLst>
    <p188:pos x="9539468" y="742708"/>
    <p188:txBody>
      <a:bodyPr/>
      <a:lstStyle/>
      <a:p>
        <a:r>
          <a:rPr lang="en-US"/>
          <a:t>[@Jeremie], I suggest we write either "APH staff into the new APH Model" (same language as used in the draft boiler plate) OR "AC staff into the new APH Structure" 
Now it sounds like it's within the remit of this project to explore whether APH staff from other parts of the Movement can be absorbed by the APH Structure. 
Sorry for last minute comment. </a:t>
        </a:r>
      </a:p>
    </p188:txBody>
  </p188:cm>
</p188:cmLst>
</file>

<file path=ppt/comments/modernComment_8E0_7A2B3309.xml><?xml version="1.0" encoding="utf-8"?>
<p188:cmLst xmlns:a="http://schemas.openxmlformats.org/drawingml/2006/main" xmlns:r="http://schemas.openxmlformats.org/officeDocument/2006/relationships" xmlns:p188="http://schemas.microsoft.com/office/powerpoint/2018/8/main">
  <p188:cm id="{20EDEF35-3E3F-4E12-BFB0-69A9E7866647}" authorId="{068FFAFF-B23C-552A-B4FA-70644BD519BA}" status="resolved" created="2024-06-17T15:41:30.153" complete="100000">
    <pc:sldMkLst xmlns:pc="http://schemas.microsoft.com/office/powerpoint/2013/main/command">
      <pc:docMk/>
      <pc:sldMk cId="2049651465" sldId="2272"/>
    </pc:sldMkLst>
    <p188:txBody>
      <a:bodyPr/>
      <a:lstStyle/>
      <a:p>
        <a:r>
          <a:rPr lang="de-DE"/>
          <a:t>From the draft email to Full ExCom: The transition from the Access Campaign to the new APH Structure is a key milestone in the process of setting up and transiting to the new APH Model. However, I would also like to acknowledge that this is a challenging and uncertain time for Access Campaign staff.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3B844-9D0E-4956-9E7E-0C634CA08C6E}"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925DB-20BC-4D7F-9A34-75BE4E3FDBED}" type="slidenum">
              <a:rPr lang="en-GB" smtClean="0"/>
              <a:t>‹#›</a:t>
            </a:fld>
            <a:endParaRPr lang="en-GB"/>
          </a:p>
        </p:txBody>
      </p:sp>
    </p:spTree>
    <p:extLst>
      <p:ext uri="{BB962C8B-B14F-4D97-AF65-F5344CB8AC3E}">
        <p14:creationId xmlns:p14="http://schemas.microsoft.com/office/powerpoint/2010/main" val="148161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2</a:t>
            </a:fld>
            <a:endParaRPr lang="en-GB"/>
          </a:p>
        </p:txBody>
      </p:sp>
    </p:spTree>
    <p:extLst>
      <p:ext uri="{BB962C8B-B14F-4D97-AF65-F5344CB8AC3E}">
        <p14:creationId xmlns:p14="http://schemas.microsoft.com/office/powerpoint/2010/main" val="1320740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11</a:t>
            </a:fld>
            <a:endParaRPr lang="en-GB"/>
          </a:p>
        </p:txBody>
      </p:sp>
    </p:spTree>
    <p:extLst>
      <p:ext uri="{BB962C8B-B14F-4D97-AF65-F5344CB8AC3E}">
        <p14:creationId xmlns:p14="http://schemas.microsoft.com/office/powerpoint/2010/main" val="283820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a:t>
            </a:r>
            <a:r>
              <a:rPr lang="en-US" sz="1200" strike="sngStrike">
                <a:solidFill>
                  <a:prstClr val="black"/>
                </a:solidFill>
                <a:highlight>
                  <a:srgbClr val="FFFF00"/>
                </a:highlight>
                <a:latin typeface="Calibri" panose="020F0502020204030204"/>
                <a:cs typeface="Calibri"/>
              </a:rPr>
              <a:t>successful candidates (</a:t>
            </a:r>
            <a:r>
              <a:rPr lang="en-US" sz="1200">
                <a:solidFill>
                  <a:prstClr val="black"/>
                </a:solidFill>
                <a:highlight>
                  <a:srgbClr val="FFFF00"/>
                </a:highlight>
                <a:latin typeface="Calibri" panose="020F0502020204030204"/>
                <a:cs typeface="Calibri"/>
              </a:rPr>
              <a:t>appointees??) are expected to relocate within 2 years to Regional Hub or Strategic Location defined by the APH Structure and announced no later than end of September 2025</a:t>
            </a:r>
          </a:p>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during this two years period appointees that prefer not to relocate provide a 6 months notice* to the APH Structure, with three being served with no obligation to work.</a:t>
            </a:r>
          </a:p>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12</a:t>
            </a:fld>
            <a:endParaRPr lang="en-GB">
              <a:solidFill>
                <a:prstClr val="black"/>
              </a:solidFill>
              <a:latin typeface="Calibri" panose="020F0502020204030204"/>
            </a:endParaRPr>
          </a:p>
        </p:txBody>
      </p:sp>
    </p:spTree>
    <p:extLst>
      <p:ext uri="{BB962C8B-B14F-4D97-AF65-F5344CB8AC3E}">
        <p14:creationId xmlns:p14="http://schemas.microsoft.com/office/powerpoint/2010/main" val="2465429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13</a:t>
            </a:fld>
            <a:endParaRPr lang="en-GB"/>
          </a:p>
        </p:txBody>
      </p:sp>
    </p:spTree>
    <p:extLst>
      <p:ext uri="{BB962C8B-B14F-4D97-AF65-F5344CB8AC3E}">
        <p14:creationId xmlns:p14="http://schemas.microsoft.com/office/powerpoint/2010/main" val="64599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a:t>
            </a:r>
            <a:r>
              <a:rPr lang="en-US" sz="1200" strike="sngStrike">
                <a:solidFill>
                  <a:prstClr val="black"/>
                </a:solidFill>
                <a:highlight>
                  <a:srgbClr val="FFFF00"/>
                </a:highlight>
                <a:latin typeface="Calibri" panose="020F0502020204030204"/>
                <a:cs typeface="Calibri"/>
              </a:rPr>
              <a:t>successful candidates (</a:t>
            </a:r>
            <a:r>
              <a:rPr lang="en-US" sz="1200">
                <a:solidFill>
                  <a:prstClr val="black"/>
                </a:solidFill>
                <a:highlight>
                  <a:srgbClr val="FFFF00"/>
                </a:highlight>
                <a:latin typeface="Calibri" panose="020F0502020204030204"/>
                <a:cs typeface="Calibri"/>
              </a:rPr>
              <a:t>appointees??) are expected to relocate within 2 years to Regional Hub or Strategic Location defined by the APH Structure and announced no later than end of September 2025</a:t>
            </a:r>
          </a:p>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during this two years period appointees that prefer not to relocate provide a 6 months notice* to the APH Structure, with three being served with no obligation to work.</a:t>
            </a:r>
          </a:p>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1060140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a:t>
            </a:r>
            <a:r>
              <a:rPr lang="en-US" sz="1200" strike="sngStrike">
                <a:solidFill>
                  <a:prstClr val="black"/>
                </a:solidFill>
                <a:highlight>
                  <a:srgbClr val="FFFF00"/>
                </a:highlight>
                <a:latin typeface="Calibri" panose="020F0502020204030204"/>
                <a:cs typeface="Calibri"/>
              </a:rPr>
              <a:t>successful candidates (</a:t>
            </a:r>
            <a:r>
              <a:rPr lang="en-US" sz="1200">
                <a:solidFill>
                  <a:prstClr val="black"/>
                </a:solidFill>
                <a:highlight>
                  <a:srgbClr val="FFFF00"/>
                </a:highlight>
                <a:latin typeface="Calibri" panose="020F0502020204030204"/>
                <a:cs typeface="Calibri"/>
              </a:rPr>
              <a:t>appointees??) are expected to relocate within 2 years to Regional Hub or Strategic Location defined by the APH Structure and announced </a:t>
            </a:r>
            <a:r>
              <a:rPr lang="en-US">
                <a:solidFill>
                  <a:prstClr val="black"/>
                </a:solidFill>
                <a:highlight>
                  <a:srgbClr val="FFFF00"/>
                </a:highlight>
                <a:latin typeface="Calibri" panose="020F0502020204030204"/>
                <a:cs typeface="Calibri"/>
              </a:rPr>
              <a:t>by October</a:t>
            </a:r>
            <a:r>
              <a:rPr lang="en-US" sz="1200">
                <a:solidFill>
                  <a:prstClr val="black"/>
                </a:solidFill>
                <a:highlight>
                  <a:srgbClr val="FFFF00"/>
                </a:highlight>
                <a:latin typeface="Calibri" panose="020F0502020204030204"/>
                <a:cs typeface="Calibri"/>
              </a:rPr>
              <a:t> 2025</a:t>
            </a:r>
          </a:p>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during this two years period appointees that prefer not to relocate provide a 6 months notice* to the APH Structure, with three being served with no obligation to work.</a:t>
            </a:r>
          </a:p>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98712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85365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3978360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271652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F2ED3-1DB6-A842-B13D-6B1C33776C3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285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66603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66546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F2ED3-1DB6-A842-B13D-6B1C33776C3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616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4184338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0F2ED3-1DB6-A842-B13D-6B1C33776C3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2978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24</a:t>
            </a:fld>
            <a:endParaRPr lang="en-GB">
              <a:solidFill>
                <a:prstClr val="black"/>
              </a:solidFill>
              <a:latin typeface="Calibri" panose="020F0502020204030204"/>
            </a:endParaRPr>
          </a:p>
        </p:txBody>
      </p:sp>
    </p:spTree>
    <p:extLst>
      <p:ext uri="{BB962C8B-B14F-4D97-AF65-F5344CB8AC3E}">
        <p14:creationId xmlns:p14="http://schemas.microsoft.com/office/powerpoint/2010/main" val="1771771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25</a:t>
            </a:fld>
            <a:endParaRPr lang="en-GB">
              <a:solidFill>
                <a:prstClr val="black"/>
              </a:solidFill>
              <a:latin typeface="Calibri" panose="020F0502020204030204"/>
            </a:endParaRPr>
          </a:p>
        </p:txBody>
      </p:sp>
    </p:spTree>
    <p:extLst>
      <p:ext uri="{BB962C8B-B14F-4D97-AF65-F5344CB8AC3E}">
        <p14:creationId xmlns:p14="http://schemas.microsoft.com/office/powerpoint/2010/main" val="60095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26</a:t>
            </a:fld>
            <a:endParaRPr lang="en-GB">
              <a:solidFill>
                <a:prstClr val="black"/>
              </a:solidFill>
              <a:latin typeface="Calibri" panose="020F0502020204030204"/>
            </a:endParaRPr>
          </a:p>
        </p:txBody>
      </p:sp>
    </p:spTree>
    <p:extLst>
      <p:ext uri="{BB962C8B-B14F-4D97-AF65-F5344CB8AC3E}">
        <p14:creationId xmlns:p14="http://schemas.microsoft.com/office/powerpoint/2010/main" val="1378881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27</a:t>
            </a:fld>
            <a:endParaRPr lang="en-GB"/>
          </a:p>
        </p:txBody>
      </p:sp>
    </p:spTree>
    <p:extLst>
      <p:ext uri="{BB962C8B-B14F-4D97-AF65-F5344CB8AC3E}">
        <p14:creationId xmlns:p14="http://schemas.microsoft.com/office/powerpoint/2010/main" val="4133693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a:t>
            </a:r>
            <a:r>
              <a:rPr lang="en-US" sz="1200" strike="sngStrike">
                <a:solidFill>
                  <a:prstClr val="black"/>
                </a:solidFill>
                <a:highlight>
                  <a:srgbClr val="FFFF00"/>
                </a:highlight>
                <a:latin typeface="Calibri" panose="020F0502020204030204"/>
                <a:cs typeface="Calibri"/>
              </a:rPr>
              <a:t>successful candidates (</a:t>
            </a:r>
            <a:r>
              <a:rPr lang="en-US" sz="1200">
                <a:solidFill>
                  <a:prstClr val="black"/>
                </a:solidFill>
                <a:highlight>
                  <a:srgbClr val="FFFF00"/>
                </a:highlight>
                <a:latin typeface="Calibri" panose="020F0502020204030204"/>
                <a:cs typeface="Calibri"/>
              </a:rPr>
              <a:t>appointees??) are expected to relocate within 2 years to Regional Hub or Strategic Location defined by the APH Structure and announced no later than end of September 2025</a:t>
            </a:r>
          </a:p>
          <a:p>
            <a:pPr marL="342900" indent="-342900">
              <a:spcBef>
                <a:spcPts val="1200"/>
              </a:spcBef>
              <a:spcAft>
                <a:spcPts val="600"/>
              </a:spcAft>
              <a:buFont typeface="Wingdings" panose="05000000000000000000" pitchFamily="2" charset="2"/>
              <a:buChar char="Ø"/>
              <a:defRPr/>
            </a:pPr>
            <a:r>
              <a:rPr lang="en-US" sz="1200">
                <a:solidFill>
                  <a:prstClr val="black"/>
                </a:solidFill>
                <a:highlight>
                  <a:srgbClr val="FFFF00"/>
                </a:highlight>
                <a:latin typeface="Calibri" panose="020F0502020204030204"/>
                <a:cs typeface="Calibri"/>
              </a:rPr>
              <a:t>That during this two years period appointees that prefer not to relocate provide a 6 months notice* to the APH Structure, with three being served with no obligation to work.</a:t>
            </a:r>
          </a:p>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28</a:t>
            </a:fld>
            <a:endParaRPr lang="en-GB">
              <a:solidFill>
                <a:prstClr val="black"/>
              </a:solidFill>
              <a:latin typeface="Calibri" panose="020F0502020204030204"/>
            </a:endParaRPr>
          </a:p>
        </p:txBody>
      </p:sp>
    </p:spTree>
    <p:extLst>
      <p:ext uri="{BB962C8B-B14F-4D97-AF65-F5344CB8AC3E}">
        <p14:creationId xmlns:p14="http://schemas.microsoft.com/office/powerpoint/2010/main" val="2187115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29</a:t>
            </a:fld>
            <a:endParaRPr lang="en-GB"/>
          </a:p>
        </p:txBody>
      </p:sp>
    </p:spTree>
    <p:extLst>
      <p:ext uri="{BB962C8B-B14F-4D97-AF65-F5344CB8AC3E}">
        <p14:creationId xmlns:p14="http://schemas.microsoft.com/office/powerpoint/2010/main" val="4660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4</a:t>
            </a:fld>
            <a:endParaRPr lang="en-GB"/>
          </a:p>
        </p:txBody>
      </p:sp>
    </p:spTree>
    <p:extLst>
      <p:ext uri="{BB962C8B-B14F-4D97-AF65-F5344CB8AC3E}">
        <p14:creationId xmlns:p14="http://schemas.microsoft.com/office/powerpoint/2010/main" val="97712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350273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129402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8D003-42C3-4860-3FFA-28D9B8DF97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AECCEB-E920-F9FC-45FB-E096B833E4F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AAFAC0A-5E5D-56D0-ACF3-98E7C1D407E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D8187F-5354-843D-FB9C-F0FCB125C2F0}"/>
              </a:ext>
            </a:extLst>
          </p:cNvPr>
          <p:cNvSpPr>
            <a:spLocks noGrp="1"/>
          </p:cNvSpPr>
          <p:nvPr>
            <p:ph type="sldNum" sz="quarter" idx="10"/>
          </p:nvPr>
        </p:nvSpPr>
        <p:spPr/>
        <p:txBody>
          <a:bodyPr/>
          <a:lstStyle/>
          <a:p>
            <a:fld id="{090F2ED3-1DB6-A842-B13D-6B1C33776C3C}" type="slidenum">
              <a:rPr lang="en-GB" smtClean="0"/>
              <a:t>7</a:t>
            </a:fld>
            <a:endParaRPr lang="en-GB"/>
          </a:p>
        </p:txBody>
      </p:sp>
    </p:spTree>
    <p:extLst>
      <p:ext uri="{BB962C8B-B14F-4D97-AF65-F5344CB8AC3E}">
        <p14:creationId xmlns:p14="http://schemas.microsoft.com/office/powerpoint/2010/main" val="428756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1593872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364318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42289">
              <a:defRPr/>
            </a:pPr>
            <a:fld id="{090F2ED3-1DB6-A842-B13D-6B1C33776C3C}" type="slidenum">
              <a:rPr lang="en-GB">
                <a:solidFill>
                  <a:prstClr val="black"/>
                </a:solidFill>
                <a:latin typeface="Calibri" panose="020F0502020204030204"/>
              </a:rPr>
              <a:pPr defTabSz="942289">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4491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3A04-485C-0EE8-AFDE-E16A7F9D2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FB7901-3E50-A71F-4247-0B5F99120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61AA38-58FF-0B2F-36BC-5562FFBD536A}"/>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5" name="Footer Placeholder 4">
            <a:extLst>
              <a:ext uri="{FF2B5EF4-FFF2-40B4-BE49-F238E27FC236}">
                <a16:creationId xmlns:a16="http://schemas.microsoft.com/office/drawing/2014/main" id="{A67574D5-ED25-CFA7-6EA7-2CD43A4B9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59A7A2-B7E6-8BBA-71DC-B53AA7A43F14}"/>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149263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9211-0242-CBA6-2393-E7121E97FB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ABDEFF-98BE-5557-6137-2BA3D0A9E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1E5E0-6335-8F84-2B40-DCE033D04D05}"/>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5" name="Footer Placeholder 4">
            <a:extLst>
              <a:ext uri="{FF2B5EF4-FFF2-40B4-BE49-F238E27FC236}">
                <a16:creationId xmlns:a16="http://schemas.microsoft.com/office/drawing/2014/main" id="{F520C4D7-79A7-A260-C231-2C8CD9459E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33E7D0-7434-1EC0-699F-AF7949BE9554}"/>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339368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57FF45-312C-722C-9DD8-B60A5FF0E5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17A5D2-D1E4-0A79-94F6-0EC63E951A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99F66-49A8-736F-E17E-AD0AF6B51503}"/>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5" name="Footer Placeholder 4">
            <a:extLst>
              <a:ext uri="{FF2B5EF4-FFF2-40B4-BE49-F238E27FC236}">
                <a16:creationId xmlns:a16="http://schemas.microsoft.com/office/drawing/2014/main" id="{F067EB45-6A69-74B4-D645-8E86575637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CF838-7C36-0D93-5055-3887534F4349}"/>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204256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5" hasCustomPrompt="1"/>
          </p:nvPr>
        </p:nvSpPr>
        <p:spPr bwMode="gray">
          <a:xfrm>
            <a:off x="593314" y="1373448"/>
            <a:ext cx="10979572" cy="4862371"/>
          </a:xfrm>
        </p:spPr>
        <p:txBody>
          <a:bodyPr/>
          <a:lstStyle/>
          <a:p>
            <a:pPr lvl="0"/>
            <a:r>
              <a:rPr lang="en-US" noProof="0"/>
              <a:t>A list</a:t>
            </a:r>
          </a:p>
          <a:p>
            <a:pPr lvl="1"/>
            <a:r>
              <a:rPr lang="en-US" noProof="0"/>
              <a:t>First item</a:t>
            </a:r>
          </a:p>
          <a:p>
            <a:pPr lvl="2"/>
            <a:r>
              <a:rPr lang="en-US" noProof="0"/>
              <a:t>Second item</a:t>
            </a:r>
          </a:p>
          <a:p>
            <a:pPr lvl="3"/>
            <a:r>
              <a:rPr lang="en-US" noProof="0"/>
              <a:t>Third item</a:t>
            </a:r>
          </a:p>
          <a:p>
            <a:pPr lvl="4"/>
            <a:r>
              <a:rPr lang="en-US" noProof="0"/>
              <a:t>Fourth item</a:t>
            </a:r>
          </a:p>
        </p:txBody>
      </p:sp>
      <p:sp>
        <p:nvSpPr>
          <p:cNvPr id="2" name="Titel 1"/>
          <p:cNvSpPr>
            <a:spLocks noGrp="1"/>
          </p:cNvSpPr>
          <p:nvPr>
            <p:ph type="title" hasCustomPrompt="1"/>
          </p:nvPr>
        </p:nvSpPr>
        <p:spPr bwMode="gray"/>
        <p:txBody>
          <a:bodyPr/>
          <a:lstStyle>
            <a:lvl1pPr>
              <a:defRPr/>
            </a:lvl1pPr>
          </a:lstStyle>
          <a:p>
            <a:r>
              <a:rPr lang="en-US" err="1"/>
              <a:t>TiTLE</a:t>
            </a:r>
            <a:endParaRPr lang="en-US"/>
          </a:p>
        </p:txBody>
      </p:sp>
      <p:sp>
        <p:nvSpPr>
          <p:cNvPr id="8" name="Untertitel 2"/>
          <p:cNvSpPr>
            <a:spLocks noGrp="1"/>
          </p:cNvSpPr>
          <p:nvPr>
            <p:ph type="subTitle" idx="14" hasCustomPrompt="1"/>
          </p:nvPr>
        </p:nvSpPr>
        <p:spPr bwMode="gray">
          <a:xfrm>
            <a:off x="600019" y="908531"/>
            <a:ext cx="10972867" cy="315477"/>
          </a:xfrm>
        </p:spPr>
        <p:txBody>
          <a:bodyPr/>
          <a:lstStyle>
            <a:lvl1pPr marL="0" indent="0" algn="l">
              <a:buNone/>
              <a:defRPr sz="1100">
                <a:solidFill>
                  <a:schemeClr val="bg1"/>
                </a:solidFill>
              </a:defRPr>
            </a:lvl1pPr>
            <a:lvl2pPr marL="0" indent="0" algn="l">
              <a:buNone/>
              <a:defRPr sz="1100">
                <a:solidFill>
                  <a:schemeClr val="bg1"/>
                </a:solidFill>
              </a:defRPr>
            </a:lvl2pPr>
            <a:lvl3pPr marL="0" indent="0" algn="l">
              <a:buNone/>
              <a:defRPr sz="1100">
                <a:solidFill>
                  <a:schemeClr val="bg1"/>
                </a:solidFill>
              </a:defRPr>
            </a:lvl3pPr>
            <a:lvl4pPr marL="1392" indent="0" algn="l">
              <a:buNone/>
              <a:defRPr sz="1100">
                <a:solidFill>
                  <a:schemeClr val="bg1"/>
                </a:solidFill>
              </a:defRPr>
            </a:lvl4pPr>
            <a:lvl5pPr marL="0" indent="0" algn="l">
              <a:buNone/>
              <a:defRPr sz="1100">
                <a:solidFill>
                  <a:schemeClr val="bg1"/>
                </a:solidFill>
              </a:defRPr>
            </a:lvl5pPr>
            <a:lvl6pPr marL="0" indent="0" algn="l">
              <a:buNone/>
              <a:defRPr sz="1100">
                <a:solidFill>
                  <a:schemeClr val="bg1"/>
                </a:solidFill>
              </a:defRPr>
            </a:lvl6pPr>
            <a:lvl7pPr marL="0" indent="0" algn="l">
              <a:buNone/>
              <a:defRPr sz="1100">
                <a:solidFill>
                  <a:schemeClr val="bg1"/>
                </a:solidFill>
              </a:defRPr>
            </a:lvl7pPr>
            <a:lvl8pPr marL="1392" indent="0" algn="l">
              <a:buNone/>
              <a:defRPr sz="1100">
                <a:solidFill>
                  <a:schemeClr val="bg1"/>
                </a:solidFill>
              </a:defRPr>
            </a:lvl8pPr>
            <a:lvl9pPr marL="0" indent="0" algn="l">
              <a:buNone/>
              <a:defRPr sz="1100">
                <a:solidFill>
                  <a:schemeClr val="bg1"/>
                </a:solidFill>
              </a:defRPr>
            </a:lvl9pPr>
          </a:lstStyle>
          <a:p>
            <a:pPr lvl="0"/>
            <a:r>
              <a:rPr lang="en-US"/>
              <a:t>Sub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527" y="259175"/>
            <a:ext cx="1748588" cy="739055"/>
          </a:xfrm>
          <a:prstGeom prst="rect">
            <a:avLst/>
          </a:prstGeom>
        </p:spPr>
      </p:pic>
    </p:spTree>
    <p:extLst>
      <p:ext uri="{BB962C8B-B14F-4D97-AF65-F5344CB8AC3E}">
        <p14:creationId xmlns:p14="http://schemas.microsoft.com/office/powerpoint/2010/main" val="201633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20.06.2024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86657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20.06.2024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415759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20.06.2024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482838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20.06.2024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89370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20.06.2024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587824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20.06.2024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0895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20.06.2024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21789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BA7B-6E98-9630-BEC8-2250D3ED1D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6B52E2-51D6-2B29-2C9C-4F40BBE132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5603B6-9C03-D3B2-1127-76ED565EAD7F}"/>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5" name="Footer Placeholder 4">
            <a:extLst>
              <a:ext uri="{FF2B5EF4-FFF2-40B4-BE49-F238E27FC236}">
                <a16:creationId xmlns:a16="http://schemas.microsoft.com/office/drawing/2014/main" id="{DEC7D0E2-5E6F-EF69-831D-A96658317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383E17-BE06-B0F6-E06F-48BF237B7C57}"/>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86953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20.06.2024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189769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20.06.2024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29199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20.06.2024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836841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20.06.2024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95324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0" name="Textplatzhalter 9"/>
          <p:cNvSpPr>
            <a:spLocks noGrp="1"/>
          </p:cNvSpPr>
          <p:nvPr>
            <p:ph type="body" sz="quarter" idx="15" hasCustomPrompt="1"/>
          </p:nvPr>
        </p:nvSpPr>
        <p:spPr bwMode="gray">
          <a:xfrm>
            <a:off x="593314" y="1373448"/>
            <a:ext cx="10979572" cy="4862371"/>
          </a:xfrm>
        </p:spPr>
        <p:txBody>
          <a:bodyPr/>
          <a:lstStyle/>
          <a:p>
            <a:pPr lvl="0"/>
            <a:r>
              <a:rPr lang="en-US" noProof="0"/>
              <a:t>A list</a:t>
            </a:r>
          </a:p>
          <a:p>
            <a:pPr lvl="1"/>
            <a:r>
              <a:rPr lang="en-US" noProof="0"/>
              <a:t>First item</a:t>
            </a:r>
          </a:p>
          <a:p>
            <a:pPr lvl="2"/>
            <a:r>
              <a:rPr lang="en-US" noProof="0"/>
              <a:t>Second item</a:t>
            </a:r>
          </a:p>
          <a:p>
            <a:pPr lvl="3"/>
            <a:r>
              <a:rPr lang="en-US" noProof="0"/>
              <a:t>Third item</a:t>
            </a:r>
          </a:p>
          <a:p>
            <a:pPr lvl="4"/>
            <a:r>
              <a:rPr lang="en-US" noProof="0"/>
              <a:t>Fourth item</a:t>
            </a:r>
          </a:p>
        </p:txBody>
      </p:sp>
      <p:sp>
        <p:nvSpPr>
          <p:cNvPr id="2" name="Titel 1"/>
          <p:cNvSpPr>
            <a:spLocks noGrp="1"/>
          </p:cNvSpPr>
          <p:nvPr>
            <p:ph type="title" hasCustomPrompt="1"/>
          </p:nvPr>
        </p:nvSpPr>
        <p:spPr bwMode="gray"/>
        <p:txBody>
          <a:bodyPr/>
          <a:lstStyle>
            <a:lvl1pPr>
              <a:defRPr/>
            </a:lvl1pPr>
          </a:lstStyle>
          <a:p>
            <a:r>
              <a:rPr lang="en-US" err="1"/>
              <a:t>TiTLE</a:t>
            </a:r>
            <a:endParaRPr lang="en-US"/>
          </a:p>
        </p:txBody>
      </p:sp>
      <p:sp>
        <p:nvSpPr>
          <p:cNvPr id="8" name="Untertitel 2"/>
          <p:cNvSpPr>
            <a:spLocks noGrp="1"/>
          </p:cNvSpPr>
          <p:nvPr>
            <p:ph type="subTitle" idx="14" hasCustomPrompt="1"/>
          </p:nvPr>
        </p:nvSpPr>
        <p:spPr bwMode="gray">
          <a:xfrm>
            <a:off x="600019" y="908531"/>
            <a:ext cx="10972867" cy="315477"/>
          </a:xfrm>
        </p:spPr>
        <p:txBody>
          <a:bodyPr/>
          <a:lstStyle>
            <a:lvl1pPr marL="0" indent="0" algn="l">
              <a:buNone/>
              <a:defRPr sz="1100">
                <a:solidFill>
                  <a:schemeClr val="bg1"/>
                </a:solidFill>
              </a:defRPr>
            </a:lvl1pPr>
            <a:lvl2pPr marL="0" indent="0" algn="l">
              <a:buNone/>
              <a:defRPr sz="1100">
                <a:solidFill>
                  <a:schemeClr val="bg1"/>
                </a:solidFill>
              </a:defRPr>
            </a:lvl2pPr>
            <a:lvl3pPr marL="0" indent="0" algn="l">
              <a:buNone/>
              <a:defRPr sz="1100">
                <a:solidFill>
                  <a:schemeClr val="bg1"/>
                </a:solidFill>
              </a:defRPr>
            </a:lvl3pPr>
            <a:lvl4pPr marL="1392" indent="0" algn="l">
              <a:buNone/>
              <a:defRPr sz="1100">
                <a:solidFill>
                  <a:schemeClr val="bg1"/>
                </a:solidFill>
              </a:defRPr>
            </a:lvl4pPr>
            <a:lvl5pPr marL="0" indent="0" algn="l">
              <a:buNone/>
              <a:defRPr sz="1100">
                <a:solidFill>
                  <a:schemeClr val="bg1"/>
                </a:solidFill>
              </a:defRPr>
            </a:lvl5pPr>
            <a:lvl6pPr marL="0" indent="0" algn="l">
              <a:buNone/>
              <a:defRPr sz="1100">
                <a:solidFill>
                  <a:schemeClr val="bg1"/>
                </a:solidFill>
              </a:defRPr>
            </a:lvl6pPr>
            <a:lvl7pPr marL="0" indent="0" algn="l">
              <a:buNone/>
              <a:defRPr sz="1100">
                <a:solidFill>
                  <a:schemeClr val="bg1"/>
                </a:solidFill>
              </a:defRPr>
            </a:lvl7pPr>
            <a:lvl8pPr marL="1392" indent="0" algn="l">
              <a:buNone/>
              <a:defRPr sz="1100">
                <a:solidFill>
                  <a:schemeClr val="bg1"/>
                </a:solidFill>
              </a:defRPr>
            </a:lvl8pPr>
            <a:lvl9pPr marL="0" indent="0" algn="l">
              <a:buNone/>
              <a:defRPr sz="1100">
                <a:solidFill>
                  <a:schemeClr val="bg1"/>
                </a:solidFill>
              </a:defRPr>
            </a:lvl9pPr>
          </a:lstStyle>
          <a:p>
            <a:pPr lvl="0"/>
            <a:r>
              <a:rPr lang="en-US"/>
              <a:t>Sub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6527" y="259175"/>
            <a:ext cx="1748588" cy="739055"/>
          </a:xfrm>
          <a:prstGeom prst="rect">
            <a:avLst/>
          </a:prstGeom>
        </p:spPr>
      </p:pic>
    </p:spTree>
    <p:extLst>
      <p:ext uri="{BB962C8B-B14F-4D97-AF65-F5344CB8AC3E}">
        <p14:creationId xmlns:p14="http://schemas.microsoft.com/office/powerpoint/2010/main" val="401487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8A36-F11B-4AFF-6297-A064E07EF2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81647E-0774-183A-5B35-778A42DEA5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76A77C-66A2-9C0F-1D8B-F761D82D5E27}"/>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5" name="Footer Placeholder 4">
            <a:extLst>
              <a:ext uri="{FF2B5EF4-FFF2-40B4-BE49-F238E27FC236}">
                <a16:creationId xmlns:a16="http://schemas.microsoft.com/office/drawing/2014/main" id="{C835DF78-5CDD-76AC-E00B-9D86A8F894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9C01E-EC63-DD54-84D4-57F06D588295}"/>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93851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53C7-ED77-A94D-669F-ADD3D1FCA1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1318BC-1E87-2892-2BB4-539DD6034B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056998-5848-C377-F1D1-33254D879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A4F434-EAEC-7DD8-F33B-1344519BADB0}"/>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6" name="Footer Placeholder 5">
            <a:extLst>
              <a:ext uri="{FF2B5EF4-FFF2-40B4-BE49-F238E27FC236}">
                <a16:creationId xmlns:a16="http://schemas.microsoft.com/office/drawing/2014/main" id="{B516D75D-A7C6-A4A6-49E9-277D3F7BB2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40F3E-B254-ED12-5F73-680FBA92DE9F}"/>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218104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CADD-D751-2942-8FDE-01CB1781F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C0B5C9-C48E-AB75-BEB6-01CE09D7B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EA8DA7-92A8-3482-6E78-5A75FD8E87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003D9B-B4EB-BA8F-0765-FC45342E8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0EE6F3-90F9-4F57-CE7A-5054E4474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9E2A4-FF95-BD52-6D36-5DB495D3C29E}"/>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8" name="Footer Placeholder 7">
            <a:extLst>
              <a:ext uri="{FF2B5EF4-FFF2-40B4-BE49-F238E27FC236}">
                <a16:creationId xmlns:a16="http://schemas.microsoft.com/office/drawing/2014/main" id="{51CCB235-A8CA-9005-3DA8-F4776D4F6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CE321E-E446-259A-CB4A-8FC53455008A}"/>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100487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096A-5E42-4F16-23C7-04DA8FC08B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8CE84-D08B-5CB0-C88D-AB57E4843CEE}"/>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4" name="Footer Placeholder 3">
            <a:extLst>
              <a:ext uri="{FF2B5EF4-FFF2-40B4-BE49-F238E27FC236}">
                <a16:creationId xmlns:a16="http://schemas.microsoft.com/office/drawing/2014/main" id="{1163488E-8E16-402A-EC37-439F9EFD4D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50652E-613A-45AB-076D-CF998D7A3D1E}"/>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39503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405D9F-E855-3EC4-32D8-052A94A92B79}"/>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3" name="Footer Placeholder 2">
            <a:extLst>
              <a:ext uri="{FF2B5EF4-FFF2-40B4-BE49-F238E27FC236}">
                <a16:creationId xmlns:a16="http://schemas.microsoft.com/office/drawing/2014/main" id="{EAB13ECB-4C9B-5194-5510-0C7919336B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61CBE6-EB3C-E1B3-C6B0-2F4F1F53A370}"/>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176176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9A8B-715F-6131-79C2-6B4DAAD3D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FFA158-E634-59EC-010D-7E8C35E16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3C02C5-76CA-C9B4-E358-C629CA9D8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59126-1313-ED98-1B05-C43740ADF78C}"/>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6" name="Footer Placeholder 5">
            <a:extLst>
              <a:ext uri="{FF2B5EF4-FFF2-40B4-BE49-F238E27FC236}">
                <a16:creationId xmlns:a16="http://schemas.microsoft.com/office/drawing/2014/main" id="{251F1641-2B9B-96FF-409D-528C49B225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723FF-560E-4B30-981E-FA10CC69EAFC}"/>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40719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A886-2DEA-CB70-BCF0-9B589BBD56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9AD266-AB11-ED37-007F-BA7716D79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070D0E-53F1-00E5-B099-B3CF611616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2DA30-7662-A3BA-7A14-DB409E10267F}"/>
              </a:ext>
            </a:extLst>
          </p:cNvPr>
          <p:cNvSpPr>
            <a:spLocks noGrp="1"/>
          </p:cNvSpPr>
          <p:nvPr>
            <p:ph type="dt" sz="half" idx="10"/>
          </p:nvPr>
        </p:nvSpPr>
        <p:spPr/>
        <p:txBody>
          <a:bodyPr/>
          <a:lstStyle/>
          <a:p>
            <a:fld id="{E841B35C-9E1F-43FE-A936-D4C48E26ABC7}" type="datetimeFigureOut">
              <a:rPr lang="en-GB" smtClean="0"/>
              <a:t>20/06/2024</a:t>
            </a:fld>
            <a:endParaRPr lang="en-GB"/>
          </a:p>
        </p:txBody>
      </p:sp>
      <p:sp>
        <p:nvSpPr>
          <p:cNvPr id="6" name="Footer Placeholder 5">
            <a:extLst>
              <a:ext uri="{FF2B5EF4-FFF2-40B4-BE49-F238E27FC236}">
                <a16:creationId xmlns:a16="http://schemas.microsoft.com/office/drawing/2014/main" id="{D3DC1A52-31B5-92A4-FB6B-DB7A7CC05D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B370A-07AD-54B7-C0F4-EAACBEFA9469}"/>
              </a:ext>
            </a:extLst>
          </p:cNvPr>
          <p:cNvSpPr>
            <a:spLocks noGrp="1"/>
          </p:cNvSpPr>
          <p:nvPr>
            <p:ph type="sldNum" sz="quarter" idx="12"/>
          </p:nvPr>
        </p:nvSpPr>
        <p:spPr/>
        <p:txBody>
          <a:bodyPr/>
          <a:lstStyle/>
          <a:p>
            <a:fld id="{81F2AF8D-24AD-46D3-83A2-F350FF146186}" type="slidenum">
              <a:rPr lang="en-GB" smtClean="0"/>
              <a:t>‹#›</a:t>
            </a:fld>
            <a:endParaRPr lang="en-GB"/>
          </a:p>
        </p:txBody>
      </p:sp>
    </p:spTree>
    <p:extLst>
      <p:ext uri="{BB962C8B-B14F-4D97-AF65-F5344CB8AC3E}">
        <p14:creationId xmlns:p14="http://schemas.microsoft.com/office/powerpoint/2010/main" val="194057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B0960-D2D8-4143-787E-B51335795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843FB-E5DE-F884-37C0-5546F52D9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09D0C8-9BE1-9116-E4AE-F1C15854DE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41B35C-9E1F-43FE-A936-D4C48E26ABC7}" type="datetimeFigureOut">
              <a:rPr lang="en-GB" smtClean="0"/>
              <a:t>20/06/2024</a:t>
            </a:fld>
            <a:endParaRPr lang="en-GB"/>
          </a:p>
        </p:txBody>
      </p:sp>
      <p:sp>
        <p:nvSpPr>
          <p:cNvPr id="5" name="Footer Placeholder 4">
            <a:extLst>
              <a:ext uri="{FF2B5EF4-FFF2-40B4-BE49-F238E27FC236}">
                <a16:creationId xmlns:a16="http://schemas.microsoft.com/office/drawing/2014/main" id="{FBD50958-19A1-40D3-725F-57FEDE2F4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EA7754B-F8A9-0304-7517-672CE66C12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F2AF8D-24AD-46D3-83A2-F350FF146186}" type="slidenum">
              <a:rPr lang="en-GB" smtClean="0"/>
              <a:t>‹#›</a:t>
            </a:fld>
            <a:endParaRPr lang="en-GB"/>
          </a:p>
        </p:txBody>
      </p:sp>
    </p:spTree>
    <p:extLst>
      <p:ext uri="{BB962C8B-B14F-4D97-AF65-F5344CB8AC3E}">
        <p14:creationId xmlns:p14="http://schemas.microsoft.com/office/powerpoint/2010/main" val="4171870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B3054-B75A-4BD7-8B3E-8DC0F614FAF3}" type="datetimeFigureOut">
              <a:rPr lang="de-DE" smtClean="0"/>
              <a:t>20.06.2024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2006FE-6571-4354-8775-F8708372C227}" type="slidenum">
              <a:rPr lang="de-DE" smtClean="0"/>
              <a:t>‹#›</a:t>
            </a:fld>
            <a:endParaRPr lang="de-DE"/>
          </a:p>
        </p:txBody>
      </p:sp>
    </p:spTree>
    <p:extLst>
      <p:ext uri="{BB962C8B-B14F-4D97-AF65-F5344CB8AC3E}">
        <p14:creationId xmlns:p14="http://schemas.microsoft.com/office/powerpoint/2010/main" val="16733208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aurelie.defrancesco@personne-de-confiance.co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mailto:APH-Transition.IO@geneva.msf.org" TargetMode="External"/><Relationship Id="rId5" Type="http://schemas.openxmlformats.org/officeDocument/2006/relationships/hyperlink" Target="mailto:akiko.hrm@gmail.com" TargetMode="External"/><Relationship Id="rId4" Type="http://schemas.openxmlformats.org/officeDocument/2006/relationships/hyperlink" Target="mailto:HR.IO@geneva.msf.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8E0_7A2B3309.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A6_6DD6F51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next to a van&#10;&#10;Description automatically generated with low confidence">
            <a:extLst>
              <a:ext uri="{FF2B5EF4-FFF2-40B4-BE49-F238E27FC236}">
                <a16:creationId xmlns:a16="http://schemas.microsoft.com/office/drawing/2014/main" id="{F1A7E3E4-DEB6-4FFA-F2AC-066E992F0A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595"/>
          <a:stretch/>
        </p:blipFill>
        <p:spPr>
          <a:xfrm>
            <a:off x="0" y="-99287"/>
            <a:ext cx="12192000" cy="6128917"/>
          </a:xfrm>
          <a:prstGeom prst="rect">
            <a:avLst/>
          </a:prstGeom>
        </p:spPr>
      </p:pic>
      <p:sp>
        <p:nvSpPr>
          <p:cNvPr id="8" name="Rectangle 7">
            <a:extLst>
              <a:ext uri="{FF2B5EF4-FFF2-40B4-BE49-F238E27FC236}">
                <a16:creationId xmlns:a16="http://schemas.microsoft.com/office/drawing/2014/main" id="{360883E5-91B3-8079-9236-4936FF022FF5}"/>
              </a:ext>
            </a:extLst>
          </p:cNvPr>
          <p:cNvSpPr/>
          <p:nvPr/>
        </p:nvSpPr>
        <p:spPr>
          <a:xfrm>
            <a:off x="0" y="3802743"/>
            <a:ext cx="12192000" cy="305525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cs typeface="Calibri"/>
            </a:endParaRPr>
          </a:p>
        </p:txBody>
      </p:sp>
      <p:sp>
        <p:nvSpPr>
          <p:cNvPr id="9" name="Title 1">
            <a:extLst>
              <a:ext uri="{FF2B5EF4-FFF2-40B4-BE49-F238E27FC236}">
                <a16:creationId xmlns:a16="http://schemas.microsoft.com/office/drawing/2014/main" id="{50318CF5-B40E-440B-DF4C-1D7DA505C2C4}"/>
              </a:ext>
            </a:extLst>
          </p:cNvPr>
          <p:cNvSpPr>
            <a:spLocks noGrp="1"/>
          </p:cNvSpPr>
          <p:nvPr>
            <p:ph type="ctrTitle"/>
          </p:nvPr>
        </p:nvSpPr>
        <p:spPr>
          <a:xfrm>
            <a:off x="445581" y="4209055"/>
            <a:ext cx="10305302" cy="2081013"/>
          </a:xfrm>
        </p:spPr>
        <p:txBody>
          <a:bodyPr>
            <a:normAutofit/>
          </a:bodyPr>
          <a:lstStyle/>
          <a:p>
            <a:pPr algn="l">
              <a:lnSpc>
                <a:spcPct val="100000"/>
              </a:lnSpc>
            </a:pPr>
            <a:br>
              <a:rPr lang="en-US" sz="4900">
                <a:solidFill>
                  <a:schemeClr val="bg1"/>
                </a:solidFill>
                <a:latin typeface="Calibri"/>
                <a:cs typeface="Calibri Light"/>
              </a:rPr>
            </a:br>
            <a:endParaRPr lang="en-US">
              <a:solidFill>
                <a:schemeClr val="bg1"/>
              </a:solidFill>
              <a:latin typeface="Calibri Light"/>
              <a:cs typeface="Calibri Light"/>
            </a:endParaRPr>
          </a:p>
        </p:txBody>
      </p:sp>
      <p:sp>
        <p:nvSpPr>
          <p:cNvPr id="11" name="TextBox 10">
            <a:extLst>
              <a:ext uri="{FF2B5EF4-FFF2-40B4-BE49-F238E27FC236}">
                <a16:creationId xmlns:a16="http://schemas.microsoft.com/office/drawing/2014/main" id="{2053CA78-E3A6-FE2E-7F14-4AB6F0E8465D}"/>
              </a:ext>
            </a:extLst>
          </p:cNvPr>
          <p:cNvSpPr txBox="1"/>
          <p:nvPr/>
        </p:nvSpPr>
        <p:spPr>
          <a:xfrm>
            <a:off x="614900" y="4294366"/>
            <a:ext cx="11577100" cy="830997"/>
          </a:xfrm>
          <a:prstGeom prst="rect">
            <a:avLst/>
          </a:prstGeom>
          <a:noFill/>
        </p:spPr>
        <p:txBody>
          <a:bodyPr wrap="square" lIns="91440" tIns="45720" rIns="91440" bIns="45720" anchor="t">
            <a:spAutoFit/>
          </a:bodyPr>
          <a:lstStyle/>
          <a:p>
            <a:r>
              <a:rPr lang="en-US" sz="4800">
                <a:solidFill>
                  <a:schemeClr val="bg1"/>
                </a:solidFill>
                <a:ea typeface="+mn-lt"/>
                <a:cs typeface="+mn-lt"/>
              </a:rPr>
              <a:t>AC HR Transition Plan</a:t>
            </a:r>
            <a:endParaRPr lang="de-DE">
              <a:solidFill>
                <a:schemeClr val="bg1"/>
              </a:solidFill>
            </a:endParaRPr>
          </a:p>
        </p:txBody>
      </p:sp>
      <p:sp>
        <p:nvSpPr>
          <p:cNvPr id="12" name="Rectangle 11">
            <a:extLst>
              <a:ext uri="{FF2B5EF4-FFF2-40B4-BE49-F238E27FC236}">
                <a16:creationId xmlns:a16="http://schemas.microsoft.com/office/drawing/2014/main" id="{7773D87A-2EDA-66C7-EDBC-9A34450F87E6}"/>
              </a:ext>
            </a:extLst>
          </p:cNvPr>
          <p:cNvSpPr/>
          <p:nvPr/>
        </p:nvSpPr>
        <p:spPr>
          <a:xfrm>
            <a:off x="0" y="-146459"/>
            <a:ext cx="12192000" cy="3949898"/>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F492F7-02EF-C7FE-644B-AE572C3F8434}"/>
              </a:ext>
            </a:extLst>
          </p:cNvPr>
          <p:cNvSpPr txBox="1"/>
          <p:nvPr/>
        </p:nvSpPr>
        <p:spPr>
          <a:xfrm>
            <a:off x="1389406" y="6107522"/>
            <a:ext cx="10305302" cy="461665"/>
          </a:xfrm>
          <a:prstGeom prst="rect">
            <a:avLst/>
          </a:prstGeom>
          <a:noFill/>
        </p:spPr>
        <p:txBody>
          <a:bodyPr wrap="square" lIns="91440" tIns="45720" rIns="91440" bIns="45720" anchor="t">
            <a:spAutoFit/>
          </a:bodyPr>
          <a:lstStyle/>
          <a:p>
            <a:pPr algn="r"/>
            <a:r>
              <a:rPr lang="en-US" sz="2400">
                <a:solidFill>
                  <a:srgbClr val="FFFFFF"/>
                </a:solidFill>
                <a:latin typeface="Calibri"/>
                <a:ea typeface="+mj-lt"/>
                <a:cs typeface="Calibri"/>
              </a:rPr>
              <a:t>June 2024</a:t>
            </a:r>
            <a:endParaRPr lang="en-US">
              <a:ea typeface="Calibri" panose="020F0502020204030204"/>
              <a:cs typeface="Calibri" panose="020F0502020204030204"/>
            </a:endParaRPr>
          </a:p>
        </p:txBody>
      </p:sp>
    </p:spTree>
    <p:extLst>
      <p:ext uri="{BB962C8B-B14F-4D97-AF65-F5344CB8AC3E}">
        <p14:creationId xmlns:p14="http://schemas.microsoft.com/office/powerpoint/2010/main" val="2731653135"/>
      </p:ext>
    </p:extLst>
  </p:cSld>
  <p:clrMapOvr>
    <a:masterClrMapping/>
  </p:clrMapOvr>
  <mc:AlternateContent xmlns:mc="http://schemas.openxmlformats.org/markup-compatibility/2006" xmlns:p14="http://schemas.microsoft.com/office/powerpoint/2010/main">
    <mc:Choice Requires="p14">
      <p:transition spd="slow" p14:dur="6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Consultations and design timeline</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301294" y="1159154"/>
            <a:ext cx="11277586" cy="5262979"/>
          </a:xfrm>
          <a:prstGeom prst="rect">
            <a:avLst/>
          </a:prstGeom>
          <a:noFill/>
        </p:spPr>
        <p:txBody>
          <a:bodyPr wrap="square" lIns="91440" tIns="45720" rIns="91440" bIns="45720" rtlCol="0" anchor="t">
            <a:spAutoFit/>
          </a:bodyPr>
          <a:lstStyle/>
          <a:p>
            <a:pPr marL="342900" indent="-342900">
              <a:spcBef>
                <a:spcPts val="1800"/>
              </a:spcBef>
              <a:buFont typeface="Wingdings" panose="05000000000000000000" pitchFamily="2" charset="2"/>
              <a:buChar char="ü"/>
              <a:defRPr/>
            </a:pPr>
            <a:r>
              <a:rPr lang="en-GB" sz="2000" noProof="0">
                <a:solidFill>
                  <a:prstClr val="black"/>
                </a:solidFill>
                <a:latin typeface="Calibri" panose="020F0502020204030204"/>
              </a:rPr>
              <a:t>(October-December): </a:t>
            </a:r>
            <a:r>
              <a:rPr lang="en-GB" sz="2000">
                <a:solidFill>
                  <a:prstClr val="black"/>
                </a:solidFill>
                <a:latin typeface="Calibri" panose="020F0502020204030204"/>
              </a:rPr>
              <a:t>Scoped </a:t>
            </a:r>
            <a:r>
              <a:rPr lang="en-GB" sz="2000" noProof="0">
                <a:solidFill>
                  <a:prstClr val="black"/>
                </a:solidFill>
                <a:latin typeface="Calibri" panose="020F0502020204030204"/>
              </a:rPr>
              <a:t>the work and initial consultations conducted with HR and legal specialists</a:t>
            </a:r>
            <a:r>
              <a:rPr lang="en-GB" sz="2000">
                <a:solidFill>
                  <a:prstClr val="black"/>
                </a:solidFill>
                <a:latin typeface="Calibri" panose="020F0502020204030204"/>
              </a:rPr>
              <a:t>. </a:t>
            </a:r>
            <a:endParaRPr lang="en-GB" sz="2000" noProof="0">
              <a:solidFill>
                <a:prstClr val="black"/>
              </a:solidFill>
              <a:latin typeface="Calibri" panose="020F0502020204030204"/>
            </a:endParaRPr>
          </a:p>
          <a:p>
            <a:pPr marL="342900" indent="-342900">
              <a:spcBef>
                <a:spcPts val="1800"/>
              </a:spcBef>
              <a:buFont typeface="Wingdings" panose="05000000000000000000" pitchFamily="2" charset="2"/>
              <a:buChar char="ü"/>
              <a:defRPr/>
            </a:pPr>
            <a:r>
              <a:rPr lang="en-GB" sz="2000" noProof="0">
                <a:solidFill>
                  <a:prstClr val="black"/>
                </a:solidFill>
                <a:latin typeface="Calibri" panose="020F0502020204030204"/>
              </a:rPr>
              <a:t>(December</a:t>
            </a:r>
            <a:r>
              <a:rPr lang="en-GB" sz="2000">
                <a:solidFill>
                  <a:prstClr val="black"/>
                </a:solidFill>
                <a:latin typeface="Calibri" panose="020F0502020204030204"/>
              </a:rPr>
              <a:t>):</a:t>
            </a:r>
            <a:r>
              <a:rPr lang="en-GB" sz="2000" noProof="0">
                <a:solidFill>
                  <a:prstClr val="black"/>
                </a:solidFill>
                <a:latin typeface="Calibri" panose="020F0502020204030204"/>
              </a:rPr>
              <a:t> </a:t>
            </a:r>
            <a:r>
              <a:rPr lang="en-GB" sz="2000">
                <a:solidFill>
                  <a:prstClr val="black"/>
                </a:solidFill>
                <a:latin typeface="Calibri" panose="020F0502020204030204"/>
              </a:rPr>
              <a:t>Start of main consultations and design work by OMC sub working group (Andreu, Jeremie, Joan, Renata, Sid), supported by HR, EDI and Legal. </a:t>
            </a:r>
            <a:endParaRPr lang="en-GB" sz="2000">
              <a:solidFill>
                <a:prstClr val="black"/>
              </a:solidFill>
              <a:latin typeface="Calibri" panose="020F0502020204030204"/>
              <a:ea typeface="Calibri"/>
              <a:cs typeface="Calibri"/>
            </a:endParaRPr>
          </a:p>
          <a:p>
            <a:pPr marL="342900" indent="-342900">
              <a:spcBef>
                <a:spcPts val="1800"/>
              </a:spcBef>
              <a:buFont typeface="Wingdings" panose="05000000000000000000" pitchFamily="2" charset="2"/>
              <a:buChar char="ü"/>
              <a:defRPr/>
            </a:pPr>
            <a:r>
              <a:rPr lang="en-GB" sz="2000" noProof="0">
                <a:solidFill>
                  <a:prstClr val="black"/>
                </a:solidFill>
                <a:latin typeface="Calibri" panose="020F0502020204030204"/>
              </a:rPr>
              <a:t>(January</a:t>
            </a:r>
            <a:r>
              <a:rPr lang="en-GB" sz="2000">
                <a:solidFill>
                  <a:prstClr val="black"/>
                </a:solidFill>
                <a:latin typeface="Calibri" panose="020F0502020204030204"/>
              </a:rPr>
              <a:t>):</a:t>
            </a:r>
            <a:r>
              <a:rPr lang="en-GB" sz="2000" noProof="0">
                <a:solidFill>
                  <a:prstClr val="black"/>
                </a:solidFill>
                <a:latin typeface="Calibri" panose="020F0502020204030204"/>
              </a:rPr>
              <a:t> first round of </a:t>
            </a:r>
            <a:r>
              <a:rPr lang="en-GB" sz="2000">
                <a:solidFill>
                  <a:prstClr val="black"/>
                </a:solidFill>
                <a:latin typeface="Calibri" panose="020F0502020204030204"/>
              </a:rPr>
              <a:t>c</a:t>
            </a:r>
            <a:r>
              <a:rPr lang="en-GB" sz="2000" noProof="0" err="1">
                <a:solidFill>
                  <a:prstClr val="black"/>
                </a:solidFill>
                <a:latin typeface="Calibri" panose="020F0502020204030204"/>
              </a:rPr>
              <a:t>onsultations</a:t>
            </a:r>
            <a:r>
              <a:rPr lang="en-GB" sz="2000" noProof="0">
                <a:solidFill>
                  <a:prstClr val="black"/>
                </a:solidFill>
                <a:latin typeface="Calibri" panose="020F0502020204030204"/>
              </a:rPr>
              <a:t> with the 11 Sections/offices hosting AC staff</a:t>
            </a:r>
            <a:r>
              <a:rPr lang="en-GB" sz="2000">
                <a:solidFill>
                  <a:prstClr val="black"/>
                </a:solidFill>
                <a:latin typeface="Calibri" panose="020F0502020204030204"/>
              </a:rPr>
              <a:t>.</a:t>
            </a:r>
            <a:endParaRPr lang="en-GB" sz="2000">
              <a:solidFill>
                <a:prstClr val="black"/>
              </a:solidFill>
              <a:latin typeface="Calibri" panose="020F0502020204030204"/>
              <a:ea typeface="Calibri"/>
              <a:cs typeface="Calibri"/>
            </a:endParaRPr>
          </a:p>
          <a:p>
            <a:pPr marL="342900" indent="-342900">
              <a:spcBef>
                <a:spcPts val="1800"/>
              </a:spcBef>
              <a:buFont typeface="Wingdings" panose="05000000000000000000" pitchFamily="2" charset="2"/>
              <a:buChar char="ü"/>
              <a:defRPr/>
            </a:pPr>
            <a:r>
              <a:rPr lang="en-GB" sz="2000">
                <a:solidFill>
                  <a:prstClr val="black"/>
                </a:solidFill>
                <a:latin typeface="Calibri" panose="020F0502020204030204"/>
              </a:rPr>
              <a:t>(31 January): Letter from AC staff received.</a:t>
            </a:r>
            <a:endParaRPr lang="en-GB" sz="2000" noProof="0">
              <a:solidFill>
                <a:prstClr val="black"/>
              </a:solidFill>
              <a:latin typeface="Calibri" panose="020F0502020204030204"/>
              <a:ea typeface="Calibri"/>
              <a:cs typeface="Calibri"/>
            </a:endParaRPr>
          </a:p>
          <a:p>
            <a:pPr marL="342900" marR="0" lvl="0" indent="-342900" algn="l" defTabSz="914400" rtl="0" eaLnBrk="1" fontAlgn="auto" latinLnBrk="0" hangingPunct="1">
              <a:lnSpc>
                <a:spcPct val="100000"/>
              </a:lnSpc>
              <a:spcBef>
                <a:spcPts val="1800"/>
              </a:spcBef>
              <a:spcAft>
                <a:spcPts val="0"/>
              </a:spcAft>
              <a:buClrTx/>
              <a:buSzTx/>
              <a:buFont typeface="Wingdings" panose="05000000000000000000" pitchFamily="2" charset="2"/>
              <a:buChar char="ü"/>
              <a:tabLst/>
              <a:defRPr/>
            </a:pPr>
            <a:r>
              <a:rPr lang="en-GB" sz="2000" noProof="0">
                <a:solidFill>
                  <a:prstClr val="black"/>
                </a:solidFill>
                <a:latin typeface="Calibri" panose="020F0502020204030204"/>
              </a:rPr>
              <a:t>(16 April</a:t>
            </a:r>
            <a:r>
              <a:rPr lang="en-GB" sz="2000">
                <a:solidFill>
                  <a:prstClr val="black"/>
                </a:solidFill>
                <a:latin typeface="Calibri" panose="020F0502020204030204"/>
              </a:rPr>
              <a:t>):</a:t>
            </a:r>
            <a:r>
              <a:rPr lang="en-GB" sz="2000" noProof="0">
                <a:solidFill>
                  <a:prstClr val="black"/>
                </a:solidFill>
                <a:latin typeface="Calibri" panose="020F0502020204030204"/>
              </a:rPr>
              <a:t> Discussion with the ISC</a:t>
            </a:r>
            <a:r>
              <a:rPr lang="en-GB" sz="2000">
                <a:solidFill>
                  <a:prstClr val="black"/>
                </a:solidFill>
                <a:latin typeface="Calibri" panose="020F0502020204030204"/>
              </a:rPr>
              <a:t>.</a:t>
            </a:r>
            <a:endParaRPr lang="en-GB" sz="2000" noProof="0">
              <a:solidFill>
                <a:prstClr val="black"/>
              </a:solidFill>
              <a:latin typeface="Calibri" panose="020F0502020204030204"/>
              <a:ea typeface="Calibri"/>
              <a:cs typeface="Calibri"/>
            </a:endParaRPr>
          </a:p>
          <a:p>
            <a:pPr marL="342900" indent="-342900">
              <a:spcBef>
                <a:spcPts val="1800"/>
              </a:spcBef>
              <a:buFont typeface="Wingdings" panose="05000000000000000000" pitchFamily="2" charset="2"/>
              <a:buChar char="ü"/>
              <a:defRPr/>
            </a:pPr>
            <a:r>
              <a:rPr lang="en-GB" sz="2000">
                <a:solidFill>
                  <a:prstClr val="black"/>
                </a:solidFill>
                <a:latin typeface="Calibri" panose="020F0502020204030204"/>
                <a:cs typeface="Calibri"/>
              </a:rPr>
              <a:t>(22 April – 16 May): Fi</a:t>
            </a:r>
            <a:r>
              <a:rPr kumimoji="0" lang="en-GB" sz="2000" i="0" u="none" strike="noStrike" kern="1200" cap="none" spc="0" normalizeH="0" baseline="0" noProof="0" err="1">
                <a:ln>
                  <a:noFill/>
                </a:ln>
                <a:solidFill>
                  <a:prstClr val="black"/>
                </a:solidFill>
                <a:effectLst/>
                <a:uLnTx/>
                <a:uFillTx/>
                <a:latin typeface="Calibri" panose="020F0502020204030204"/>
                <a:ea typeface="+mn-ea"/>
                <a:cs typeface="Calibri"/>
              </a:rPr>
              <a:t>rst</a:t>
            </a:r>
            <a:r>
              <a:rPr kumimoji="0" lang="en-GB" sz="2000" i="0" u="none" strike="noStrike" kern="1200" cap="none" spc="0" normalizeH="0" baseline="0" noProof="0">
                <a:ln>
                  <a:noFill/>
                </a:ln>
                <a:solidFill>
                  <a:prstClr val="black"/>
                </a:solidFill>
                <a:effectLst/>
                <a:uLnTx/>
                <a:uFillTx/>
                <a:latin typeface="Calibri" panose="020F0502020204030204"/>
                <a:ea typeface="+mn-ea"/>
                <a:cs typeface="Calibri"/>
              </a:rPr>
              <a:t> plan drafted, authorised by OMC and SG for further consultations</a:t>
            </a:r>
            <a:endParaRPr lang="en-GB" sz="2000">
              <a:solidFill>
                <a:prstClr val="black"/>
              </a:solidFill>
              <a:latin typeface="Calibri" panose="020F0502020204030204"/>
              <a:ea typeface="Calibri"/>
              <a:cs typeface="Calibri"/>
            </a:endParaRPr>
          </a:p>
          <a:p>
            <a:pPr marL="342900" indent="-342900">
              <a:spcBef>
                <a:spcPts val="1800"/>
              </a:spcBef>
              <a:buFont typeface="Wingdings" panose="05000000000000000000" pitchFamily="2" charset="2"/>
              <a:buChar char="ü"/>
              <a:defRPr/>
            </a:pPr>
            <a:r>
              <a:rPr lang="en-GB" sz="2000">
                <a:solidFill>
                  <a:prstClr val="black"/>
                </a:solidFill>
                <a:latin typeface="Calibri" panose="020F0502020204030204"/>
                <a:ea typeface="Calibri"/>
                <a:cs typeface="Calibri"/>
              </a:rPr>
              <a:t>(16 – 30 May) second draft consultation of the 11 Sections/offices hosting AC staff </a:t>
            </a:r>
            <a:endParaRPr lang="en-GB" sz="20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342900" indent="-342900">
              <a:spcBef>
                <a:spcPts val="1800"/>
              </a:spcBef>
              <a:buFont typeface="Wingdings" panose="05000000000000000000" pitchFamily="2" charset="2"/>
              <a:buChar char="ü"/>
              <a:defRPr/>
            </a:pPr>
            <a:r>
              <a:rPr lang="en-GB" sz="2000">
                <a:solidFill>
                  <a:prstClr val="black"/>
                </a:solidFill>
                <a:latin typeface="Calibri" panose="020F0502020204030204"/>
                <a:ea typeface="Calibri" panose="020F0502020204030204"/>
                <a:cs typeface="Calibri"/>
              </a:rPr>
              <a:t>(3 – 13 June) Final plan drafted, approved by the OMC and authorised for release by the SG </a:t>
            </a:r>
          </a:p>
          <a:p>
            <a:pPr marL="342900" indent="-342900">
              <a:spcBef>
                <a:spcPts val="1800"/>
              </a:spcBef>
              <a:buFont typeface="Wingdings" panose="05000000000000000000" pitchFamily="2" charset="2"/>
              <a:buChar char="ü"/>
              <a:defRPr/>
            </a:pPr>
            <a:r>
              <a:rPr lang="en-GB" sz="2000">
                <a:solidFill>
                  <a:prstClr val="black"/>
                </a:solidFill>
                <a:latin typeface="Calibri" panose="020F0502020204030204"/>
                <a:ea typeface="Calibri" panose="020F0502020204030204"/>
                <a:cs typeface="Calibri"/>
              </a:rPr>
              <a:t>(17 June): Plan presented to the ISC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9728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572838" y="1343174"/>
            <a:ext cx="11046324" cy="3704816"/>
          </a:xfrm>
        </p:spPr>
        <p:txBody>
          <a:bodyPr vert="horz" lIns="91440" tIns="45720" rIns="91440" bIns="45720" rtlCol="0" anchor="t">
            <a:noAutofit/>
          </a:bodyPr>
          <a:lstStyle/>
          <a:p>
            <a:pPr marL="457200" indent="-457200">
              <a:buAutoNum type="arabicPeriod"/>
            </a:pPr>
            <a:r>
              <a:rPr lang="en-US" b="1">
                <a:solidFill>
                  <a:schemeClr val="bg1">
                    <a:lumMod val="75000"/>
                  </a:schemeClr>
                </a:solidFill>
                <a:latin typeface="Calibri"/>
                <a:ea typeface="Calibri"/>
                <a:cs typeface="Calibri"/>
              </a:rPr>
              <a:t>Introduction</a:t>
            </a:r>
          </a:p>
          <a:p>
            <a:pPr marL="457200" indent="-457200">
              <a:buFont typeface="Arial" panose="020B0604020202020204" pitchFamily="34" charset="0"/>
              <a:buAutoNum type="arabicPeriod"/>
            </a:pPr>
            <a:r>
              <a:rPr lang="en-US" b="1">
                <a:solidFill>
                  <a:schemeClr val="bg1">
                    <a:lumMod val="75000"/>
                  </a:schemeClr>
                </a:solidFill>
                <a:latin typeface="Calibri"/>
                <a:ea typeface="Calibri"/>
                <a:cs typeface="Calibri"/>
              </a:rPr>
              <a:t>Recent developments and background</a:t>
            </a:r>
          </a:p>
          <a:p>
            <a:pPr marL="457200" indent="-457200">
              <a:buFont typeface="Arial" panose="020B0604020202020204" pitchFamily="34" charset="0"/>
              <a:buAutoNum type="arabicPeriod"/>
            </a:pPr>
            <a:r>
              <a:rPr lang="en-US" b="1">
                <a:solidFill>
                  <a:schemeClr val="bg1">
                    <a:lumMod val="75000"/>
                  </a:schemeClr>
                </a:solidFill>
                <a:latin typeface="Calibri"/>
                <a:ea typeface="Calibri"/>
                <a:cs typeface="Calibri"/>
              </a:rPr>
              <a:t>Objectives, consultations and approach</a:t>
            </a:r>
          </a:p>
          <a:p>
            <a:pPr marL="457200" indent="-457200">
              <a:buAutoNum type="arabicPeriod"/>
            </a:pPr>
            <a:r>
              <a:rPr lang="en-US" b="1">
                <a:latin typeface="Calibri"/>
                <a:ea typeface="Calibri"/>
                <a:cs typeface="Calibri"/>
              </a:rPr>
              <a:t>Key elements of the AC HR Transition plan</a:t>
            </a:r>
          </a:p>
          <a:p>
            <a:pPr marL="457200" indent="-457200">
              <a:buAutoNum type="arabicPeriod"/>
            </a:pPr>
            <a:r>
              <a:rPr lang="en-US" b="1">
                <a:solidFill>
                  <a:schemeClr val="bg1">
                    <a:lumMod val="75000"/>
                  </a:schemeClr>
                </a:solidFill>
                <a:latin typeface="Calibri"/>
                <a:ea typeface="Calibri"/>
                <a:cs typeface="Calibri"/>
              </a:rPr>
              <a:t>Next steps</a:t>
            </a:r>
            <a:endParaRPr lang="en-US" sz="1000" b="1">
              <a:solidFill>
                <a:schemeClr val="bg1">
                  <a:lumMod val="75000"/>
                </a:schemeClr>
              </a:solidFill>
              <a:latin typeface="Calibri"/>
              <a:ea typeface="Calibri"/>
              <a:cs typeface="Calibri"/>
            </a:endParaRPr>
          </a:p>
          <a:p>
            <a:pPr marL="457200" indent="-457200">
              <a:buAutoNum type="arabicPeriod"/>
            </a:pPr>
            <a:r>
              <a:rPr lang="en-US" b="1">
                <a:solidFill>
                  <a:schemeClr val="bg1">
                    <a:lumMod val="75000"/>
                  </a:schemeClr>
                </a:solidFill>
                <a:latin typeface="Calibri"/>
                <a:ea typeface="Calibri"/>
                <a:cs typeface="Calibri"/>
              </a:rPr>
              <a:t>Q&amp;A </a:t>
            </a:r>
            <a:endParaRPr lang="en-US">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591668" y="1"/>
            <a:ext cx="9923932" cy="939114"/>
          </a:xfrm>
        </p:spPr>
        <p:txBody>
          <a:bodyPr>
            <a:normAutofit/>
          </a:bodyPr>
          <a:lstStyle/>
          <a:p>
            <a:r>
              <a:rPr lang="en-US" sz="3600">
                <a:solidFill>
                  <a:srgbClr val="FF0000"/>
                </a:solidFill>
                <a:latin typeface="Calibri"/>
                <a:ea typeface="Calibri"/>
                <a:cs typeface="Calibri"/>
              </a:rPr>
              <a:t>Topics </a:t>
            </a: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7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Key elements of the AC Transition Plan </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491988" y="1078584"/>
            <a:ext cx="11208023" cy="4401205"/>
          </a:xfrm>
          <a:prstGeom prst="rect">
            <a:avLst/>
          </a:prstGeom>
          <a:noFill/>
        </p:spPr>
        <p:txBody>
          <a:bodyPr wrap="square" lIns="91440" tIns="45720" rIns="91440" bIns="45720" rtlCol="0" anchor="t">
            <a:spAutoFit/>
          </a:bodyPr>
          <a:lstStyle/>
          <a:p>
            <a:pPr>
              <a:spcBef>
                <a:spcPts val="1200"/>
              </a:spcBef>
              <a:spcAft>
                <a:spcPts val="1200"/>
              </a:spcAft>
              <a:defRPr/>
            </a:pPr>
            <a:r>
              <a:rPr lang="en-US" sz="2000" b="1" u="sng">
                <a:solidFill>
                  <a:prstClr val="black"/>
                </a:solidFill>
                <a:latin typeface="Calibri" panose="020F0502020204030204"/>
                <a:cs typeface="Calibri"/>
              </a:rPr>
              <a:t>The AC HR Transition Plan defines:</a:t>
            </a:r>
          </a:p>
          <a:p>
            <a:pPr marL="457200" indent="-457200">
              <a:spcBef>
                <a:spcPts val="1200"/>
              </a:spcBef>
              <a:spcAft>
                <a:spcPts val="1200"/>
              </a:spcAft>
              <a:buFont typeface="+mj-lt"/>
              <a:buAutoNum type="arabicPeriod"/>
              <a:defRPr/>
            </a:pPr>
            <a:r>
              <a:rPr lang="en-US" sz="2000">
                <a:solidFill>
                  <a:prstClr val="black"/>
                </a:solidFill>
                <a:latin typeface="Calibri" panose="020F0502020204030204"/>
                <a:cs typeface="Calibri"/>
              </a:rPr>
              <a:t>Opening of positions in the APH Structure exclusively for AC staff in 2024</a:t>
            </a:r>
            <a:endParaRPr lang="en-US" sz="2000">
              <a:solidFill>
                <a:prstClr val="black"/>
              </a:solidFill>
              <a:latin typeface="Calibri" panose="020F0502020204030204"/>
              <a:ea typeface="Calibri"/>
              <a:cs typeface="Calibri"/>
            </a:endParaRPr>
          </a:p>
          <a:p>
            <a:pPr marL="457200" indent="-457200">
              <a:spcBef>
                <a:spcPts val="1200"/>
              </a:spcBef>
              <a:spcAft>
                <a:spcPts val="1200"/>
              </a:spcAft>
              <a:buFont typeface="+mj-lt"/>
              <a:buAutoNum type="arabicPeriod"/>
              <a:defRPr/>
            </a:pPr>
            <a:r>
              <a:rPr lang="en-US" sz="2000">
                <a:solidFill>
                  <a:prstClr val="black"/>
                </a:solidFill>
                <a:latin typeface="Calibri" panose="020F0502020204030204"/>
                <a:cs typeface="Calibri"/>
              </a:rPr>
              <a:t>A timeframe for the proposed relocation of AC staff that is selected for transition into the APH Structure.</a:t>
            </a:r>
            <a:endParaRPr lang="en-US" sz="2000">
              <a:solidFill>
                <a:prstClr val="black"/>
              </a:solidFill>
              <a:latin typeface="Calibri" panose="020F0502020204030204"/>
              <a:ea typeface="Calibri"/>
              <a:cs typeface="Calibri"/>
            </a:endParaRPr>
          </a:p>
          <a:p>
            <a:pPr marL="457200" indent="-457200">
              <a:spcBef>
                <a:spcPts val="1200"/>
              </a:spcBef>
              <a:spcAft>
                <a:spcPts val="1200"/>
              </a:spcAft>
              <a:buFont typeface="+mj-lt"/>
              <a:buAutoNum type="arabicPeriod"/>
              <a:defRPr/>
            </a:pPr>
            <a:r>
              <a:rPr lang="en-US" sz="2000">
                <a:solidFill>
                  <a:prstClr val="black"/>
                </a:solidFill>
                <a:latin typeface="Calibri" panose="020F0502020204030204"/>
                <a:cs typeface="Calibri"/>
              </a:rPr>
              <a:t>A package of professional support and coaching for all AC staff.</a:t>
            </a:r>
            <a:endParaRPr lang="en-US" sz="2000" strike="sngStrike">
              <a:solidFill>
                <a:prstClr val="black"/>
              </a:solidFill>
              <a:latin typeface="Calibri" panose="020F0502020204030204"/>
              <a:ea typeface="Calibri"/>
              <a:cs typeface="Calibri"/>
            </a:endParaRPr>
          </a:p>
          <a:p>
            <a:pPr marL="457200" indent="-457200">
              <a:spcBef>
                <a:spcPts val="1200"/>
              </a:spcBef>
              <a:spcAft>
                <a:spcPts val="1200"/>
              </a:spcAft>
              <a:buFont typeface="+mj-lt"/>
              <a:buAutoNum type="arabicPeriod"/>
              <a:defRPr/>
            </a:pPr>
            <a:r>
              <a:rPr lang="en-US" sz="2000">
                <a:solidFill>
                  <a:prstClr val="black"/>
                </a:solidFill>
                <a:latin typeface="Calibri" panose="020F0502020204030204"/>
                <a:cs typeface="Calibri"/>
              </a:rPr>
              <a:t>A severance package for all AC staff that are not offered/do not accept a position in the new APH Structure.</a:t>
            </a:r>
            <a:endParaRPr lang="en-US" sz="2000">
              <a:solidFill>
                <a:prstClr val="black"/>
              </a:solidFill>
              <a:latin typeface="Calibri" panose="020F0502020204030204"/>
              <a:ea typeface="Calibri"/>
              <a:cs typeface="Calibri"/>
            </a:endParaRPr>
          </a:p>
          <a:p>
            <a:pPr marL="457200" indent="-457200">
              <a:spcBef>
                <a:spcPts val="1200"/>
              </a:spcBef>
              <a:spcAft>
                <a:spcPts val="1200"/>
              </a:spcAft>
              <a:buFont typeface="+mj-lt"/>
              <a:buAutoNum type="arabicPeriod"/>
              <a:defRPr/>
            </a:pPr>
            <a:r>
              <a:rPr lang="en-US" sz="2000">
                <a:solidFill>
                  <a:prstClr val="black"/>
                </a:solidFill>
                <a:latin typeface="Calibri" panose="020F0502020204030204"/>
                <a:cs typeface="Calibri"/>
              </a:rPr>
              <a:t>A timeframe for the handover of the AC work and assets into the APH Structure and/or the rest of the Movement. </a:t>
            </a:r>
            <a:endParaRPr lang="en-US" sz="20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378202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278517" y="1676200"/>
            <a:ext cx="11370688" cy="3704816"/>
          </a:xfrm>
        </p:spPr>
        <p:txBody>
          <a:bodyPr vert="horz" lIns="91440" tIns="45720" rIns="91440" bIns="45720" rtlCol="0" anchor="t">
            <a:noAutofit/>
          </a:bodyPr>
          <a:lstStyle/>
          <a:p>
            <a:pPr marL="914400" lvl="1" indent="-457200">
              <a:spcBef>
                <a:spcPts val="1800"/>
              </a:spcBef>
              <a:spcAft>
                <a:spcPts val="1200"/>
              </a:spcAft>
              <a:buAutoNum type="arabicPeriod"/>
            </a:pPr>
            <a:r>
              <a:rPr lang="en-US" b="1">
                <a:latin typeface="Calibri"/>
                <a:ea typeface="Calibri"/>
                <a:cs typeface="Calibri"/>
              </a:rPr>
              <a:t>Positions opened for exclusive recruitment in the AC and relocation</a:t>
            </a:r>
          </a:p>
          <a:p>
            <a:pPr marL="914400" lvl="1" indent="-457200">
              <a:spcBef>
                <a:spcPts val="1800"/>
              </a:spcBef>
              <a:spcAft>
                <a:spcPts val="1200"/>
              </a:spcAft>
              <a:buAutoNum type="arabicPeriod"/>
            </a:pPr>
            <a:r>
              <a:rPr lang="en-US" b="1">
                <a:solidFill>
                  <a:schemeClr val="bg1">
                    <a:lumMod val="75000"/>
                  </a:schemeClr>
                </a:solidFill>
                <a:latin typeface="Calibri"/>
                <a:ea typeface="Calibri"/>
                <a:cs typeface="Calibri"/>
              </a:rPr>
              <a:t>Professional support and coaching</a:t>
            </a:r>
          </a:p>
          <a:p>
            <a:pPr marL="914400" lvl="1" indent="-457200">
              <a:spcBef>
                <a:spcPts val="1800"/>
              </a:spcBef>
              <a:spcAft>
                <a:spcPts val="1200"/>
              </a:spcAft>
              <a:buAutoNum type="arabicPeriod"/>
            </a:pPr>
            <a:r>
              <a:rPr lang="en-US" b="1">
                <a:solidFill>
                  <a:schemeClr val="bg1">
                    <a:lumMod val="75000"/>
                  </a:schemeClr>
                </a:solidFill>
                <a:latin typeface="Calibri"/>
                <a:ea typeface="Calibri"/>
                <a:cs typeface="Calibri"/>
              </a:rPr>
              <a:t>Transition and severance package</a:t>
            </a:r>
          </a:p>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Handover of AC work</a:t>
            </a:r>
          </a:p>
          <a:p>
            <a:pPr marL="914400" lvl="1" indent="-457200">
              <a:spcBef>
                <a:spcPts val="1800"/>
              </a:spcBef>
              <a:spcAft>
                <a:spcPts val="1200"/>
              </a:spcAft>
              <a:buAutoNum type="arabicPeriod"/>
            </a:pPr>
            <a:endParaRPr lang="en-US" b="1">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278517" y="202031"/>
            <a:ext cx="9923932" cy="939114"/>
          </a:xfrm>
        </p:spPr>
        <p:txBody>
          <a:bodyPr>
            <a:normAutofit fontScale="90000"/>
          </a:bodyPr>
          <a:lstStyle/>
          <a:p>
            <a:r>
              <a:rPr lang="en-US" sz="3600">
                <a:solidFill>
                  <a:srgbClr val="FF0000"/>
                </a:solidFill>
                <a:latin typeface="Calibri"/>
                <a:ea typeface="Calibri"/>
                <a:cs typeface="Calibri"/>
              </a:rPr>
              <a:t>Key elements of the AC HR Transition plan</a:t>
            </a:r>
            <a:br>
              <a:rPr lang="en-US" sz="3600">
                <a:solidFill>
                  <a:srgbClr val="FF0000"/>
                </a:solidFill>
                <a:latin typeface="Calibri"/>
                <a:ea typeface="Calibri"/>
                <a:cs typeface="Calibri"/>
              </a:rPr>
            </a:b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30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Positions opened to the AC for exclusive recruitment </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118838" y="1115846"/>
            <a:ext cx="11657906" cy="3908762"/>
          </a:xfrm>
          <a:prstGeom prst="rect">
            <a:avLst/>
          </a:prstGeom>
          <a:noFill/>
        </p:spPr>
        <p:txBody>
          <a:bodyPr wrap="square" lIns="91440" tIns="45720" rIns="91440" bIns="45720" rtlCol="0" anchor="t">
            <a:spAutoFit/>
          </a:bodyPr>
          <a:lstStyle/>
          <a:p>
            <a:pPr>
              <a:spcBef>
                <a:spcPts val="1800"/>
              </a:spcBef>
              <a:defRPr/>
            </a:pPr>
            <a:r>
              <a:rPr lang="en-US" sz="2000" b="1" u="sng">
                <a:latin typeface="Calibri"/>
                <a:ea typeface="Calibri"/>
                <a:cs typeface="Calibri"/>
              </a:rPr>
              <a:t>Exclusive recruitment to AC staff</a:t>
            </a:r>
          </a:p>
          <a:p>
            <a:pPr marL="342900" indent="-342900">
              <a:spcBef>
                <a:spcPts val="1800"/>
              </a:spcBef>
              <a:buFont typeface="Arial" panose="020B0604020202020204" pitchFamily="34" charset="0"/>
              <a:buChar char="•"/>
              <a:defRPr/>
            </a:pPr>
            <a:r>
              <a:rPr lang="en-US" sz="2000">
                <a:solidFill>
                  <a:prstClr val="black"/>
                </a:solidFill>
                <a:latin typeface="Calibri"/>
                <a:ea typeface="Calibri"/>
                <a:cs typeface="Calibri"/>
              </a:rPr>
              <a:t>17 APH Structure positions will be opened exclusively to the AC at the end of June. </a:t>
            </a:r>
          </a:p>
          <a:p>
            <a:pPr marL="342900" indent="-342900">
              <a:spcBef>
                <a:spcPts val="1800"/>
              </a:spcBef>
              <a:buFont typeface="Arial" panose="020B0604020202020204" pitchFamily="34" charset="0"/>
              <a:buChar char="•"/>
              <a:defRPr/>
            </a:pPr>
            <a:r>
              <a:rPr lang="en-US" sz="2000">
                <a:solidFill>
                  <a:prstClr val="black"/>
                </a:solidFill>
                <a:latin typeface="Calibri"/>
                <a:ea typeface="Calibri"/>
                <a:cs typeface="Calibri"/>
              </a:rPr>
              <a:t>The interviews will be carried out by panels that will include an APH Structure staff and an HR professional.</a:t>
            </a:r>
          </a:p>
          <a:p>
            <a:pPr marL="342900" indent="-342900">
              <a:spcBef>
                <a:spcPts val="1800"/>
              </a:spcBef>
              <a:buFont typeface="Arial" panose="020B0604020202020204" pitchFamily="34" charset="0"/>
              <a:buChar char="•"/>
              <a:defRPr/>
            </a:pPr>
            <a:r>
              <a:rPr lang="en-US" sz="2000">
                <a:solidFill>
                  <a:prstClr val="black"/>
                </a:solidFill>
                <a:latin typeface="Calibri"/>
                <a:ea typeface="Calibri"/>
                <a:cs typeface="Calibri"/>
              </a:rPr>
              <a:t>All recruitments will be completed before the end of September 2024.</a:t>
            </a:r>
          </a:p>
          <a:p>
            <a:pPr marL="342900" indent="-342900">
              <a:spcBef>
                <a:spcPts val="1800"/>
              </a:spcBef>
              <a:buFont typeface="Arial" panose="020B0604020202020204" pitchFamily="34" charset="0"/>
              <a:buChar char="•"/>
              <a:defRPr/>
            </a:pPr>
            <a:endParaRPr lang="en-US" sz="2000">
              <a:solidFill>
                <a:prstClr val="black"/>
              </a:solidFill>
              <a:latin typeface="Calibri" panose="020F0502020204030204" pitchFamily="34" charset="0"/>
              <a:ea typeface="Calibri" panose="020F0502020204030204" pitchFamily="34" charset="0"/>
              <a:cs typeface="Calibri" panose="020F0502020204030204" pitchFamily="34" charset="0"/>
            </a:endParaRPr>
          </a:p>
          <a:p>
            <a:pPr>
              <a:spcBef>
                <a:spcPts val="2400"/>
              </a:spcBef>
              <a:defRPr/>
            </a:pPr>
            <a:r>
              <a:rPr lang="en-US" sz="2000">
                <a:solidFill>
                  <a:prstClr val="black"/>
                </a:solidFill>
                <a:latin typeface="Calibri"/>
                <a:ea typeface="Calibri"/>
                <a:cs typeface="Calibri"/>
              </a:rPr>
              <a:t>A dedicated session to provide more detailed information on the recruitment process will be set-up for the </a:t>
            </a:r>
            <a:r>
              <a:rPr lang="en-US" sz="2000" b="1">
                <a:solidFill>
                  <a:prstClr val="black"/>
                </a:solidFill>
                <a:latin typeface="Calibri"/>
                <a:ea typeface="Calibri"/>
                <a:cs typeface="Calibri"/>
              </a:rPr>
              <a:t>20th of June</a:t>
            </a:r>
          </a:p>
          <a:p>
            <a:pPr>
              <a:spcBef>
                <a:spcPts val="1200"/>
              </a:spcBef>
              <a:spcAft>
                <a:spcPts val="600"/>
              </a:spcAft>
              <a:defRPr/>
            </a:pPr>
            <a:endParaRPr lang="en-US" b="1" u="sng">
              <a:solidFill>
                <a:prstClr val="black"/>
              </a:solidFill>
              <a:latin typeface="Calibri" panose="020F0502020204030204"/>
              <a:cs typeface="Calibri"/>
            </a:endParaRPr>
          </a:p>
        </p:txBody>
      </p:sp>
      <p:sp>
        <p:nvSpPr>
          <p:cNvPr id="8" name="Rectangle: Rounded Corners 7">
            <a:extLst>
              <a:ext uri="{FF2B5EF4-FFF2-40B4-BE49-F238E27FC236}">
                <a16:creationId xmlns:a16="http://schemas.microsoft.com/office/drawing/2014/main" id="{C85DE4B0-8396-A603-A44F-8DC28840EABF}"/>
              </a:ext>
            </a:extLst>
          </p:cNvPr>
          <p:cNvSpPr/>
          <p:nvPr/>
        </p:nvSpPr>
        <p:spPr>
          <a:xfrm>
            <a:off x="118838" y="3753900"/>
            <a:ext cx="11573153" cy="949536"/>
          </a:xfrm>
          <a:prstGeom prst="round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81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Positions opened to the AC for exclusive recruitment </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118838" y="1394406"/>
            <a:ext cx="11657906" cy="3062377"/>
          </a:xfrm>
          <a:prstGeom prst="rect">
            <a:avLst/>
          </a:prstGeom>
          <a:noFill/>
        </p:spPr>
        <p:txBody>
          <a:bodyPr wrap="square" lIns="91440" tIns="45720" rIns="91440" bIns="45720" rtlCol="0" anchor="t">
            <a:spAutoFit/>
          </a:bodyPr>
          <a:lstStyle/>
          <a:p>
            <a:pPr>
              <a:spcBef>
                <a:spcPts val="1800"/>
              </a:spcBef>
              <a:defRPr/>
            </a:pPr>
            <a:r>
              <a:rPr lang="en-US" sz="2000" b="1" u="sng">
                <a:solidFill>
                  <a:prstClr val="black"/>
                </a:solidFill>
                <a:latin typeface="Calibri"/>
                <a:ea typeface="Calibri"/>
                <a:cs typeface="Calibri"/>
              </a:rPr>
              <a:t>Relocation</a:t>
            </a:r>
          </a:p>
          <a:p>
            <a:pPr marL="342900" indent="-342900">
              <a:spcBef>
                <a:spcPts val="1800"/>
              </a:spcBef>
              <a:buFont typeface="Arial" panose="020B0604020202020204" pitchFamily="34" charset="0"/>
              <a:buChar char="•"/>
              <a:defRPr/>
            </a:pPr>
            <a:r>
              <a:rPr lang="en-US" sz="2000">
                <a:solidFill>
                  <a:prstClr val="black"/>
                </a:solidFill>
                <a:latin typeface="Calibri"/>
                <a:ea typeface="Calibri"/>
                <a:cs typeface="Calibri"/>
              </a:rPr>
              <a:t>The locations of these positions will be defined by the APH Structure (likely to be a Regional Hub) by October 2025.</a:t>
            </a:r>
          </a:p>
          <a:p>
            <a:pPr marL="342900" indent="-342900">
              <a:spcBef>
                <a:spcPts val="1800"/>
              </a:spcBef>
              <a:buFont typeface="Arial" panose="020B0604020202020204" pitchFamily="34" charset="0"/>
              <a:buChar char="•"/>
              <a:defRPr/>
            </a:pPr>
            <a:r>
              <a:rPr lang="en-US" sz="2000">
                <a:solidFill>
                  <a:prstClr val="black"/>
                </a:solidFill>
                <a:latin typeface="Calibri"/>
                <a:ea typeface="Calibri"/>
                <a:cs typeface="Calibri"/>
              </a:rPr>
              <a:t>Staff recruited into the APH Structure will have time to relocate until September 2026.</a:t>
            </a:r>
          </a:p>
          <a:p>
            <a:pPr marL="342900" indent="-342900">
              <a:spcBef>
                <a:spcPts val="1800"/>
              </a:spcBef>
              <a:buFont typeface="Arial" panose="020B0604020202020204" pitchFamily="34" charset="0"/>
              <a:buChar char="•"/>
              <a:defRPr/>
            </a:pPr>
            <a:r>
              <a:rPr lang="en-US" sz="2000">
                <a:solidFill>
                  <a:prstClr val="black"/>
                </a:solidFill>
                <a:latin typeface="Calibri"/>
                <a:ea typeface="Calibri"/>
                <a:cs typeface="Calibri"/>
              </a:rPr>
              <a:t>Once locations are defined, staff that have been recruited into the APH Structure will still be eligible for the equivalent of the full transition and severance package, if they chose to leave.</a:t>
            </a:r>
            <a:endParaRPr lang="en-US" sz="2000" strike="sngStrike">
              <a:solidFill>
                <a:prstClr val="black"/>
              </a:solidFill>
              <a:latin typeface="Calibri"/>
              <a:ea typeface="Calibri"/>
              <a:cs typeface="Calibri"/>
            </a:endParaRPr>
          </a:p>
          <a:p>
            <a:pPr>
              <a:spcBef>
                <a:spcPts val="1200"/>
              </a:spcBef>
              <a:spcAft>
                <a:spcPts val="600"/>
              </a:spcAft>
              <a:defRPr/>
            </a:pPr>
            <a:endParaRPr lang="en-US" b="1" u="sng">
              <a:solidFill>
                <a:prstClr val="black"/>
              </a:solidFill>
              <a:latin typeface="Calibri" panose="020F0502020204030204"/>
              <a:cs typeface="Calibri"/>
            </a:endParaRPr>
          </a:p>
        </p:txBody>
      </p:sp>
    </p:spTree>
    <p:extLst>
      <p:ext uri="{BB962C8B-B14F-4D97-AF65-F5344CB8AC3E}">
        <p14:creationId xmlns:p14="http://schemas.microsoft.com/office/powerpoint/2010/main" val="259300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Positions opened for exclusive recruitment to the AC staff 1/2</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165730" y="1444326"/>
            <a:ext cx="12026089" cy="3968779"/>
          </a:xfrm>
          <a:prstGeom prst="rect">
            <a:avLst/>
          </a:prstGeom>
          <a:noFill/>
        </p:spPr>
        <p:txBody>
          <a:bodyPr wrap="square" lIns="91440" tIns="45720" rIns="91440" bIns="45720" rtlCol="0" anchor="t">
            <a:spAutoFit/>
          </a:bodyPr>
          <a:lstStyle/>
          <a:p>
            <a:pPr marL="342900" indent="-342900">
              <a:lnSpc>
                <a:spcPct val="150000"/>
              </a:lnSpc>
              <a:spcBef>
                <a:spcPts val="1800"/>
              </a:spcBef>
              <a:buFont typeface="Arial" panose="020B0604020202020204" pitchFamily="34" charset="0"/>
              <a:buChar char="•"/>
              <a:defRPr/>
            </a:pPr>
            <a:r>
              <a:rPr lang="en-US" sz="2000">
                <a:solidFill>
                  <a:prstClr val="black"/>
                </a:solidFill>
                <a:latin typeface="Calibri" panose="020F0502020204030204"/>
                <a:cs typeface="Calibri"/>
              </a:rPr>
              <a:t>The definition and design of the functions and requirements of the 17 positions has been </a:t>
            </a:r>
            <a:r>
              <a:rPr lang="en-US" sz="2000" u="sng">
                <a:solidFill>
                  <a:prstClr val="black"/>
                </a:solidFill>
                <a:latin typeface="Calibri" panose="020F0502020204030204"/>
                <a:cs typeface="Calibri"/>
              </a:rPr>
              <a:t>guided by:</a:t>
            </a:r>
            <a:endParaRPr lang="en-US" sz="2000" u="sng">
              <a:solidFill>
                <a:prstClr val="black"/>
              </a:solidFill>
              <a:latin typeface="Calibri" panose="020F0502020204030204"/>
              <a:ea typeface="Calibri"/>
              <a:cs typeface="Calibri"/>
            </a:endParaRPr>
          </a:p>
          <a:p>
            <a:pPr marL="800100" lvl="1" indent="-342900">
              <a:lnSpc>
                <a:spcPct val="150000"/>
              </a:lnSpc>
              <a:spcBef>
                <a:spcPts val="1800"/>
              </a:spcBef>
              <a:buFont typeface="Wingdings" panose="05000000000000000000" pitchFamily="2" charset="2"/>
              <a:buChar char="ü"/>
              <a:defRPr/>
            </a:pPr>
            <a:r>
              <a:rPr lang="en-US" sz="2000">
                <a:solidFill>
                  <a:prstClr val="black"/>
                </a:solidFill>
                <a:latin typeface="Calibri" panose="020F0502020204030204"/>
                <a:cs typeface="Calibri"/>
              </a:rPr>
              <a:t>The APH Common Priorities selected by the </a:t>
            </a:r>
            <a:r>
              <a:rPr lang="en-US" sz="2000" err="1">
                <a:solidFill>
                  <a:prstClr val="black"/>
                </a:solidFill>
                <a:latin typeface="Calibri" panose="020F0502020204030204"/>
                <a:cs typeface="Calibri"/>
              </a:rPr>
              <a:t>MedOp</a:t>
            </a:r>
            <a:endParaRPr lang="en-US" sz="2000">
              <a:solidFill>
                <a:prstClr val="black"/>
              </a:solidFill>
              <a:latin typeface="Calibri" panose="020F0502020204030204"/>
              <a:ea typeface="Calibri"/>
              <a:cs typeface="Calibri"/>
            </a:endParaRPr>
          </a:p>
          <a:p>
            <a:pPr marL="800100" lvl="1" indent="-342900">
              <a:lnSpc>
                <a:spcPct val="150000"/>
              </a:lnSpc>
              <a:spcBef>
                <a:spcPts val="1800"/>
              </a:spcBef>
              <a:buFont typeface="Wingdings" panose="05000000000000000000" pitchFamily="2" charset="2"/>
              <a:buChar char="ü"/>
              <a:defRPr/>
            </a:pPr>
            <a:r>
              <a:rPr lang="en-US" sz="2000">
                <a:solidFill>
                  <a:prstClr val="black"/>
                </a:solidFill>
                <a:latin typeface="Calibri" panose="020F0502020204030204"/>
                <a:cs typeface="Calibri"/>
              </a:rPr>
              <a:t>The responsibilities of the APH Structure departments &amp; regional hubs defined in the APH Model.</a:t>
            </a:r>
            <a:endParaRPr lang="en-US" sz="2000">
              <a:solidFill>
                <a:prstClr val="black"/>
              </a:solidFill>
              <a:latin typeface="Calibri" panose="020F0502020204030204"/>
              <a:ea typeface="Calibri"/>
              <a:cs typeface="Calibri"/>
            </a:endParaRPr>
          </a:p>
          <a:p>
            <a:pPr marL="800100" lvl="1" indent="-342900">
              <a:lnSpc>
                <a:spcPct val="150000"/>
              </a:lnSpc>
              <a:spcBef>
                <a:spcPts val="1800"/>
              </a:spcBef>
              <a:buFont typeface="Wingdings" panose="05000000000000000000" pitchFamily="2" charset="2"/>
              <a:buChar char="ü"/>
              <a:defRPr/>
            </a:pPr>
            <a:r>
              <a:rPr lang="en-US" sz="2000">
                <a:solidFill>
                  <a:prstClr val="black"/>
                </a:solidFill>
                <a:latin typeface="Calibri" panose="020F0502020204030204"/>
                <a:cs typeface="Calibri"/>
              </a:rPr>
              <a:t>The choice of Regional Hubs approved by the Full ExCom.</a:t>
            </a:r>
            <a:endParaRPr lang="en-US" sz="2000">
              <a:solidFill>
                <a:prstClr val="black"/>
              </a:solidFill>
              <a:latin typeface="Calibri" panose="020F0502020204030204"/>
              <a:ea typeface="Calibri"/>
              <a:cs typeface="Calibri"/>
            </a:endParaRPr>
          </a:p>
          <a:p>
            <a:pPr marL="800100" lvl="1" indent="-342900">
              <a:lnSpc>
                <a:spcPct val="150000"/>
              </a:lnSpc>
              <a:spcBef>
                <a:spcPts val="1800"/>
              </a:spcBef>
              <a:buFont typeface="Wingdings,Sans-Serif" panose="05000000000000000000" pitchFamily="2" charset="2"/>
              <a:buChar char="ü"/>
              <a:defRPr/>
            </a:pPr>
            <a:r>
              <a:rPr lang="en-US" sz="2000">
                <a:solidFill>
                  <a:prstClr val="black"/>
                </a:solidFill>
                <a:latin typeface="Calibri" panose="020F0502020204030204"/>
                <a:ea typeface="Calibri"/>
                <a:cs typeface="Calibri"/>
              </a:rPr>
              <a:t>The International Board approved overall Principles for the Change Plan.</a:t>
            </a:r>
          </a:p>
          <a:p>
            <a:pPr marL="800100" lvl="1" indent="-342900">
              <a:lnSpc>
                <a:spcPct val="150000"/>
              </a:lnSpc>
              <a:spcBef>
                <a:spcPts val="1800"/>
              </a:spcBef>
              <a:buFont typeface="Wingdings" panose="05000000000000000000" pitchFamily="2" charset="2"/>
              <a:buChar char="ü"/>
              <a:defRPr/>
            </a:pPr>
            <a:r>
              <a:rPr lang="en-US" sz="2000">
                <a:solidFill>
                  <a:prstClr val="black"/>
                </a:solidFill>
                <a:latin typeface="Calibri" panose="020F0502020204030204"/>
                <a:ea typeface="Calibri"/>
                <a:cs typeface="Calibri"/>
              </a:rPr>
              <a:t>The assessment of existing competences and expertise in the AC.</a:t>
            </a:r>
            <a:endParaRPr lang="en-US" sz="2000" strike="sngStrike">
              <a:solidFill>
                <a:prstClr val="black"/>
              </a:solidFill>
              <a:latin typeface="Calibri" panose="020F0502020204030204"/>
              <a:cs typeface="Calibri"/>
            </a:endParaRPr>
          </a:p>
        </p:txBody>
      </p:sp>
    </p:spTree>
    <p:extLst>
      <p:ext uri="{BB962C8B-B14F-4D97-AF65-F5344CB8AC3E}">
        <p14:creationId xmlns:p14="http://schemas.microsoft.com/office/powerpoint/2010/main" val="42087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Positions opened for exclusive recruitment to the AC staff 2/2</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217644" y="939114"/>
            <a:ext cx="11974356" cy="6340197"/>
          </a:xfrm>
          <a:prstGeom prst="rect">
            <a:avLst/>
          </a:prstGeom>
          <a:noFill/>
        </p:spPr>
        <p:txBody>
          <a:bodyPr wrap="square" lIns="91440" tIns="45720" rIns="91440" bIns="45720" rtlCol="0" anchor="t">
            <a:spAutoFit/>
          </a:bodyPr>
          <a:lstStyle/>
          <a:p>
            <a:pPr>
              <a:spcBef>
                <a:spcPts val="1200"/>
              </a:spcBef>
              <a:spcAft>
                <a:spcPts val="600"/>
              </a:spcAft>
              <a:defRPr/>
            </a:pPr>
            <a:r>
              <a:rPr lang="en-US" sz="2000" u="sng">
                <a:solidFill>
                  <a:prstClr val="black"/>
                </a:solidFill>
                <a:latin typeface="Calibri" panose="020F0502020204030204"/>
                <a:cs typeface="Calibri"/>
              </a:rPr>
              <a:t>The OMC:</a:t>
            </a:r>
          </a:p>
          <a:p>
            <a:pPr marL="342900" indent="-342900">
              <a:spcBef>
                <a:spcPts val="1200"/>
              </a:spcBef>
              <a:spcAft>
                <a:spcPts val="600"/>
              </a:spcAft>
              <a:buFont typeface="Arial" panose="05000000000000000000" pitchFamily="2" charset="2"/>
              <a:buChar char="•"/>
              <a:defRPr/>
            </a:pPr>
            <a:r>
              <a:rPr lang="en-US" sz="2000">
                <a:solidFill>
                  <a:prstClr val="black"/>
                </a:solidFill>
                <a:latin typeface="Calibri" panose="020F0502020204030204"/>
                <a:cs typeface="Calibri"/>
              </a:rPr>
              <a:t>qualified functions and expertise in the AC most relevant and aligned with Common Priorities supported by 3 or more ODs</a:t>
            </a:r>
            <a:endParaRPr lang="en-US" sz="2000">
              <a:solidFill>
                <a:prstClr val="black"/>
              </a:solidFill>
              <a:latin typeface="Calibri" panose="020F0502020204030204"/>
              <a:ea typeface="Calibri"/>
              <a:cs typeface="Calibri"/>
            </a:endParaRPr>
          </a:p>
          <a:p>
            <a:pPr marL="342900" indent="-342900">
              <a:spcBef>
                <a:spcPts val="1200"/>
              </a:spcBef>
              <a:spcAft>
                <a:spcPts val="600"/>
              </a:spcAft>
              <a:buFont typeface="Arial" panose="05000000000000000000" pitchFamily="2" charset="2"/>
              <a:buChar char="•"/>
              <a:defRPr/>
            </a:pPr>
            <a:r>
              <a:rPr lang="en-US" sz="2000">
                <a:solidFill>
                  <a:prstClr val="black"/>
                </a:solidFill>
                <a:latin typeface="Calibri" panose="020F0502020204030204"/>
                <a:cs typeface="Calibri"/>
              </a:rPr>
              <a:t>estimated the level of capacity and expertise necessary to:</a:t>
            </a:r>
            <a:endParaRPr lang="en-US" sz="2000">
              <a:solidFill>
                <a:prstClr val="black"/>
              </a:solidFill>
              <a:latin typeface="Calibri" panose="020F0502020204030204"/>
              <a:ea typeface="Calibri"/>
              <a:cs typeface="Calibri"/>
            </a:endParaRPr>
          </a:p>
          <a:p>
            <a:pPr marL="800100" lvl="1" indent="-342900">
              <a:spcBef>
                <a:spcPts val="12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Ensure the  transition end of 2024 the AC initiatives aligned with Common Priorities.</a:t>
            </a:r>
            <a:endParaRPr lang="en-US" sz="2000">
              <a:solidFill>
                <a:prstClr val="black"/>
              </a:solidFill>
              <a:latin typeface="Calibri" panose="020F0502020204030204"/>
              <a:ea typeface="Calibri"/>
              <a:cs typeface="Calibri"/>
            </a:endParaRPr>
          </a:p>
          <a:p>
            <a:pPr marL="800100" lvl="1" indent="-342900">
              <a:spcBef>
                <a:spcPts val="12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Eensure the initial support for the delivery of the APH Structure in 2025 [including contribution to the development of the APH Structure Strategic Plan].</a:t>
            </a:r>
            <a:endParaRPr lang="en-US" sz="2000">
              <a:solidFill>
                <a:prstClr val="black"/>
              </a:solidFill>
              <a:latin typeface="Calibri" panose="020F0502020204030204"/>
              <a:ea typeface="Calibri"/>
              <a:cs typeface="Calibri"/>
            </a:endParaRPr>
          </a:p>
          <a:p>
            <a:pPr>
              <a:spcBef>
                <a:spcPts val="1200"/>
              </a:spcBef>
              <a:spcAft>
                <a:spcPts val="600"/>
              </a:spcAft>
              <a:defRPr/>
            </a:pPr>
            <a:r>
              <a:rPr lang="en-US" sz="2000" u="sng">
                <a:latin typeface="Calibri" panose="020F0502020204030204"/>
                <a:cs typeface="Calibri"/>
              </a:rPr>
              <a:t>The 17 positions can be grouped in 4 categories:</a:t>
            </a:r>
            <a:endParaRPr lang="es-ES" sz="2000" u="sng"/>
          </a:p>
          <a:p>
            <a:pPr marL="342900" indent="-342900">
              <a:spcBef>
                <a:spcPts val="1200"/>
              </a:spcBef>
              <a:spcAft>
                <a:spcPts val="600"/>
              </a:spcAft>
              <a:buFont typeface="Arial" panose="02110004020202020204"/>
              <a:buChar char="•"/>
              <a:defRPr/>
            </a:pPr>
            <a:r>
              <a:rPr lang="en-US" sz="2000">
                <a:latin typeface="Calibri" panose="020F0502020204030204"/>
                <a:cs typeface="Calibri"/>
              </a:rPr>
              <a:t>Common Priorities related medical analysis </a:t>
            </a:r>
            <a:endParaRPr lang="en-US" sz="2000">
              <a:latin typeface="Calibri" panose="020F0502020204030204"/>
              <a:ea typeface="Calibri"/>
              <a:cs typeface="Calibri"/>
            </a:endParaRPr>
          </a:p>
          <a:p>
            <a:pPr marL="342900" indent="-342900">
              <a:spcBef>
                <a:spcPts val="1200"/>
              </a:spcBef>
              <a:spcAft>
                <a:spcPts val="600"/>
              </a:spcAft>
              <a:buFont typeface="Arial" panose="02110004020202020204"/>
              <a:buChar char="•"/>
              <a:defRPr/>
            </a:pPr>
            <a:r>
              <a:rPr lang="en-US" sz="2000">
                <a:latin typeface="Calibri" panose="020F0502020204030204"/>
                <a:cs typeface="Calibri"/>
              </a:rPr>
              <a:t>Advocacy strategies design, implementation and support</a:t>
            </a:r>
            <a:endParaRPr lang="en-US" sz="2000" strike="sngStrike">
              <a:solidFill>
                <a:srgbClr val="FF0000"/>
              </a:solidFill>
              <a:latin typeface="Calibri" panose="020F0502020204030204"/>
              <a:cs typeface="Calibri"/>
            </a:endParaRPr>
          </a:p>
          <a:p>
            <a:pPr marL="342900" indent="-342900">
              <a:spcBef>
                <a:spcPts val="1200"/>
              </a:spcBef>
              <a:spcAft>
                <a:spcPts val="600"/>
              </a:spcAft>
              <a:buFont typeface="Arial" panose="02110004020202020204"/>
              <a:buChar char="•"/>
              <a:defRPr/>
            </a:pPr>
            <a:r>
              <a:rPr lang="en-US" sz="2000">
                <a:latin typeface="Calibri" panose="020F0502020204030204"/>
                <a:cs typeface="Calibri"/>
              </a:rPr>
              <a:t>Transversal analysis and support</a:t>
            </a:r>
            <a:endParaRPr lang="en-US" sz="2000">
              <a:latin typeface="Calibri" panose="020F0502020204030204"/>
              <a:ea typeface="Calibri"/>
              <a:cs typeface="Calibri"/>
            </a:endParaRPr>
          </a:p>
          <a:p>
            <a:pPr marL="342900" indent="-342900">
              <a:spcBef>
                <a:spcPts val="1200"/>
              </a:spcBef>
              <a:spcAft>
                <a:spcPts val="600"/>
              </a:spcAft>
              <a:buFont typeface="Arial" panose="02110004020202020204"/>
              <a:buChar char="•"/>
              <a:defRPr/>
            </a:pPr>
            <a:r>
              <a:rPr lang="en-US" sz="2000">
                <a:latin typeface="Calibri" panose="020F0502020204030204"/>
                <a:cs typeface="Calibri"/>
              </a:rPr>
              <a:t>Regional expertise and networks</a:t>
            </a:r>
            <a:endParaRPr lang="en-US" sz="2000">
              <a:latin typeface="Calibri" panose="020F0502020204030204"/>
              <a:ea typeface="Calibri"/>
              <a:cs typeface="Calibri"/>
            </a:endParaRPr>
          </a:p>
          <a:p>
            <a:pPr>
              <a:spcBef>
                <a:spcPts val="1200"/>
              </a:spcBef>
              <a:spcAft>
                <a:spcPts val="600"/>
              </a:spcAft>
              <a:defRPr/>
            </a:pPr>
            <a:endParaRPr lang="en-US" sz="1600" u="sng">
              <a:latin typeface="Calibri" panose="020F0502020204030204"/>
              <a:cs typeface="Calibri"/>
            </a:endParaRPr>
          </a:p>
        </p:txBody>
      </p:sp>
    </p:spTree>
    <p:extLst>
      <p:ext uri="{BB962C8B-B14F-4D97-AF65-F5344CB8AC3E}">
        <p14:creationId xmlns:p14="http://schemas.microsoft.com/office/powerpoint/2010/main" val="24747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Positions opened exclusively for AC staff in the APH Structure</a:t>
            </a:r>
            <a:endParaRPr lang="de-DE"/>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78239489-87B4-1CE1-F0B8-A0520AA2F2A9}"/>
              </a:ext>
            </a:extLst>
          </p:cNvPr>
          <p:cNvSpPr txBox="1"/>
          <p:nvPr/>
        </p:nvSpPr>
        <p:spPr>
          <a:xfrm>
            <a:off x="372522" y="1401285"/>
            <a:ext cx="4832555"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u="sng">
                <a:solidFill>
                  <a:srgbClr val="000000"/>
                </a:solidFill>
                <a:latin typeface="Calibri"/>
                <a:cs typeface="Calibri"/>
              </a:rPr>
              <a:t>Common Priorities related medical analysis </a:t>
            </a:r>
            <a:endParaRPr lang="de-DE" b="1" u="sng">
              <a:latin typeface="Calibri"/>
              <a:ea typeface="Calibri"/>
              <a:cs typeface="Calibri"/>
            </a:endParaRPr>
          </a:p>
          <a:p>
            <a:pPr marL="228600" lvl="1" indent="-228600">
              <a:buFont typeface="Arial"/>
              <a:buChar char="•"/>
            </a:pPr>
            <a:r>
              <a:rPr lang="en-GB" sz="2000">
                <a:latin typeface="Calibri"/>
                <a:cs typeface="Arial"/>
              </a:rPr>
              <a:t>NCD medical advisor </a:t>
            </a:r>
            <a:endParaRPr lang="en-GB" sz="2000">
              <a:latin typeface="Calibri"/>
              <a:ea typeface="Calibri"/>
              <a:cs typeface="Arial"/>
            </a:endParaRPr>
          </a:p>
          <a:p>
            <a:pPr marL="228600" lvl="1" indent="-228600">
              <a:buFont typeface="Arial"/>
              <a:buChar char="•"/>
            </a:pPr>
            <a:r>
              <a:rPr lang="en-GB" sz="2000">
                <a:latin typeface="Calibri"/>
                <a:cs typeface="Arial"/>
              </a:rPr>
              <a:t>Vaccine medical advisor ​</a:t>
            </a:r>
            <a:endParaRPr lang="en-GB" sz="2000">
              <a:latin typeface="Calibri"/>
              <a:ea typeface="Calibri"/>
              <a:cs typeface="Arial"/>
            </a:endParaRPr>
          </a:p>
          <a:p>
            <a:pPr marL="228600" lvl="1" indent="-228600">
              <a:buFont typeface="Arial"/>
              <a:buChar char="•"/>
            </a:pPr>
            <a:r>
              <a:rPr lang="en-GB" sz="2000">
                <a:latin typeface="Calibri"/>
                <a:cs typeface="Arial"/>
              </a:rPr>
              <a:t>TB/AMR medical advisor ​</a:t>
            </a:r>
            <a:endParaRPr lang="en-GB" sz="2000">
              <a:latin typeface="Calibri"/>
              <a:ea typeface="Calibri"/>
              <a:cs typeface="Arial"/>
            </a:endParaRPr>
          </a:p>
          <a:p>
            <a:pPr marL="228600" lvl="1" indent="-228600">
              <a:buFont typeface="Arial"/>
              <a:buChar char="•"/>
            </a:pPr>
            <a:r>
              <a:rPr lang="en-GB" sz="2000">
                <a:latin typeface="Calibri"/>
                <a:cs typeface="Arial"/>
              </a:rPr>
              <a:t>Diagnostic medical advisor</a:t>
            </a:r>
            <a:endParaRPr lang="en-GB" sz="2000">
              <a:latin typeface="Calibri"/>
              <a:ea typeface="Calibri"/>
              <a:cs typeface="Arial"/>
            </a:endParaRPr>
          </a:p>
          <a:p>
            <a:pPr marL="228600" lvl="1" indent="-228600">
              <a:buFont typeface="Arial"/>
              <a:buChar char="•"/>
            </a:pPr>
            <a:endParaRPr lang="en-GB" sz="2000">
              <a:latin typeface="Calibri"/>
              <a:ea typeface="Calibri"/>
              <a:cs typeface="Arial"/>
            </a:endParaRPr>
          </a:p>
          <a:p>
            <a:pPr marL="0" lvl="1"/>
            <a:endParaRPr lang="en-GB" sz="2000">
              <a:latin typeface="Calibri"/>
              <a:ea typeface="Calibri"/>
              <a:cs typeface="Arial"/>
            </a:endParaRPr>
          </a:p>
          <a:p>
            <a:pPr marL="0" lvl="1"/>
            <a:endParaRPr lang="en-GB" sz="2000" u="sng">
              <a:latin typeface="Calibri"/>
              <a:ea typeface="Calibri"/>
              <a:cs typeface="Arial"/>
            </a:endParaRPr>
          </a:p>
          <a:p>
            <a:pPr marL="0" lvl="1"/>
            <a:endParaRPr lang="en-GB" sz="2000" b="1" u="sng">
              <a:latin typeface="Calibri"/>
              <a:cs typeface="Calibri"/>
            </a:endParaRPr>
          </a:p>
          <a:p>
            <a:pPr marL="0" lvl="1"/>
            <a:r>
              <a:rPr lang="en-GB" sz="2000" b="1" u="sng">
                <a:latin typeface="Calibri"/>
                <a:cs typeface="Calibri"/>
              </a:rPr>
              <a:t>Regional expertise and Networks</a:t>
            </a:r>
            <a:endParaRPr lang="en-GB" sz="2000" b="1" u="sng">
              <a:latin typeface="Calibri"/>
              <a:ea typeface="Calibri"/>
              <a:cs typeface="Arial"/>
            </a:endParaRPr>
          </a:p>
          <a:p>
            <a:pPr marL="342900" lvl="1" indent="-342900">
              <a:buFont typeface="Arial"/>
              <a:buChar char="•"/>
            </a:pPr>
            <a:r>
              <a:rPr lang="en-GB" sz="2000">
                <a:latin typeface="Calibri"/>
                <a:cs typeface="Calibri"/>
              </a:rPr>
              <a:t>Regional advisor – Africa </a:t>
            </a:r>
            <a:endParaRPr lang="en-GB" sz="2000" b="1">
              <a:latin typeface="Calibri"/>
              <a:ea typeface="Calibri"/>
              <a:cs typeface="Arial"/>
            </a:endParaRPr>
          </a:p>
          <a:p>
            <a:pPr marL="342900" lvl="1" indent="-342900">
              <a:buFont typeface="Arial"/>
              <a:buChar char="•"/>
            </a:pPr>
            <a:r>
              <a:rPr lang="en-GB" sz="2000">
                <a:latin typeface="Calibri"/>
                <a:cs typeface="Calibri"/>
              </a:rPr>
              <a:t>Regional advisor – Asia </a:t>
            </a:r>
            <a:endParaRPr lang="en-GB" sz="2000" b="1">
              <a:latin typeface="Calibri"/>
              <a:ea typeface="Calibri"/>
              <a:cs typeface="Arial"/>
            </a:endParaRPr>
          </a:p>
          <a:p>
            <a:pPr marL="342900" lvl="1" indent="-342900">
              <a:buFont typeface="Arial"/>
              <a:buChar char="•"/>
            </a:pPr>
            <a:r>
              <a:rPr lang="en-GB" sz="2000">
                <a:latin typeface="Calibri"/>
                <a:cs typeface="Calibri"/>
              </a:rPr>
              <a:t>Regional advisor – Asia </a:t>
            </a:r>
            <a:endParaRPr lang="en-GB" sz="2000" b="1">
              <a:latin typeface="Calibri"/>
              <a:ea typeface="Calibri"/>
              <a:cs typeface="Arial"/>
            </a:endParaRPr>
          </a:p>
          <a:p>
            <a:pPr marL="342900" lvl="1" indent="-342900">
              <a:buFont typeface="Arial"/>
              <a:buChar char="•"/>
            </a:pPr>
            <a:r>
              <a:rPr lang="en-GB" sz="2000">
                <a:latin typeface="Calibri"/>
                <a:cs typeface="Calibri"/>
              </a:rPr>
              <a:t>Regional advisor – Americas </a:t>
            </a:r>
            <a:endParaRPr lang="en-GB">
              <a:latin typeface="Calibri"/>
              <a:ea typeface="Calibri"/>
              <a:cs typeface="Calibri"/>
            </a:endParaRPr>
          </a:p>
          <a:p>
            <a:pPr marL="342900" lvl="1" indent="-342900">
              <a:buFont typeface="Arial"/>
              <a:buChar char="•"/>
            </a:pPr>
            <a:r>
              <a:rPr lang="en-GB" sz="2000">
                <a:latin typeface="Calibri"/>
                <a:cs typeface="Calibri"/>
              </a:rPr>
              <a:t>Regional advisor – Europe </a:t>
            </a:r>
            <a:r>
              <a:rPr lang="en-GB" sz="2000">
                <a:latin typeface="Calibri"/>
                <a:cs typeface="Arial"/>
              </a:rPr>
              <a:t> ​</a:t>
            </a:r>
            <a:endParaRPr lang="en-GB">
              <a:latin typeface="Calibri"/>
              <a:ea typeface="Calibri"/>
              <a:cs typeface="Calibri"/>
            </a:endParaRPr>
          </a:p>
        </p:txBody>
      </p:sp>
      <p:sp>
        <p:nvSpPr>
          <p:cNvPr id="9" name="Textfeld 8">
            <a:extLst>
              <a:ext uri="{FF2B5EF4-FFF2-40B4-BE49-F238E27FC236}">
                <a16:creationId xmlns:a16="http://schemas.microsoft.com/office/drawing/2014/main" id="{8C4933A5-415F-C482-E087-9582132E1C9D}"/>
              </a:ext>
            </a:extLst>
          </p:cNvPr>
          <p:cNvSpPr txBox="1"/>
          <p:nvPr/>
        </p:nvSpPr>
        <p:spPr>
          <a:xfrm>
            <a:off x="5326626" y="1516626"/>
            <a:ext cx="686045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latin typeface="Calibri"/>
                <a:cs typeface="Calibri"/>
              </a:rPr>
              <a:t>Advocacy</a:t>
            </a:r>
            <a:r>
              <a:rPr lang="en-US" sz="2000" u="sng">
                <a:latin typeface="Calibri" panose="020F0502020204030204"/>
                <a:cs typeface="Calibri"/>
              </a:rPr>
              <a:t> </a:t>
            </a:r>
            <a:r>
              <a:rPr lang="en-US" sz="2000" b="1" u="sng">
                <a:latin typeface="Calibri" panose="020F0502020204030204"/>
                <a:cs typeface="Calibri"/>
              </a:rPr>
              <a:t>strategies design, implementation &amp; support</a:t>
            </a:r>
            <a:r>
              <a:rPr lang="en-US" sz="2000" b="1">
                <a:latin typeface="Calibri"/>
                <a:cs typeface="Calibri"/>
              </a:rPr>
              <a:t> </a:t>
            </a:r>
            <a:endParaRPr lang="en-US" sz="2000" b="1" strike="sngStrike">
              <a:latin typeface="Calibri"/>
              <a:ea typeface="Calibri"/>
              <a:cs typeface="Calibri"/>
            </a:endParaRPr>
          </a:p>
          <a:p>
            <a:pPr marL="342900" indent="-342900">
              <a:buFont typeface="Arial,Sans-Serif"/>
              <a:buChar char="•"/>
            </a:pPr>
            <a:r>
              <a:rPr lang="en-GB" sz="2000">
                <a:latin typeface="Calibri"/>
                <a:ea typeface="Calibri"/>
                <a:cs typeface="Arial"/>
              </a:rPr>
              <a:t>General advocacy advisor</a:t>
            </a:r>
            <a:endParaRPr lang="en-US" sz="2000">
              <a:latin typeface="Calibri"/>
              <a:ea typeface="Calibri"/>
              <a:cs typeface="Arial"/>
            </a:endParaRPr>
          </a:p>
          <a:p>
            <a:pPr marL="342900" indent="-342900">
              <a:buFont typeface="Arial,Sans-Serif"/>
              <a:buChar char="•"/>
            </a:pPr>
            <a:r>
              <a:rPr lang="en-GB" sz="2000">
                <a:latin typeface="Calibri"/>
                <a:ea typeface="Calibri"/>
                <a:cs typeface="Arial"/>
              </a:rPr>
              <a:t>General advocacy advisor​</a:t>
            </a:r>
          </a:p>
          <a:p>
            <a:pPr marL="342900" indent="-342900">
              <a:buFont typeface="Arial,Sans-Serif"/>
              <a:buChar char="•"/>
            </a:pPr>
            <a:r>
              <a:rPr lang="en-GB" sz="2000">
                <a:latin typeface="Calibri"/>
                <a:ea typeface="Calibri"/>
                <a:cs typeface="Arial"/>
              </a:rPr>
              <a:t>General advocacy advisor</a:t>
            </a:r>
          </a:p>
          <a:p>
            <a:pPr marL="342900" indent="-342900">
              <a:buFont typeface="Arial,Sans-Serif"/>
              <a:buChar char="•"/>
            </a:pPr>
            <a:r>
              <a:rPr lang="en-GB" sz="2000">
                <a:latin typeface="Calibri"/>
                <a:ea typeface="Calibri"/>
                <a:cs typeface="Arial"/>
              </a:rPr>
              <a:t>Strategic comms advisor </a:t>
            </a:r>
          </a:p>
          <a:p>
            <a:pPr marL="342900" indent="-342900">
              <a:buFont typeface="Arial,Sans-Serif"/>
              <a:buChar char="•"/>
            </a:pPr>
            <a:r>
              <a:rPr lang="en-GB" sz="2000">
                <a:latin typeface="Calibri"/>
                <a:ea typeface="Calibri"/>
                <a:cs typeface="Arial"/>
              </a:rPr>
              <a:t>Strategic comms advisor </a:t>
            </a:r>
          </a:p>
          <a:p>
            <a:pPr marL="342900" indent="-342900">
              <a:buFont typeface="Arial,Sans-Serif"/>
              <a:buChar char="•"/>
            </a:pPr>
            <a:r>
              <a:rPr lang="en-GB" sz="2000">
                <a:latin typeface="Calibri"/>
                <a:ea typeface="Calibri"/>
                <a:cs typeface="Arial"/>
              </a:rPr>
              <a:t>Digital comms </a:t>
            </a:r>
            <a:endParaRPr lang="en-GB" sz="2000">
              <a:latin typeface="Calibri"/>
              <a:ea typeface="Calibri"/>
              <a:cs typeface="Calibri"/>
            </a:endParaRPr>
          </a:p>
          <a:p>
            <a:pPr marL="342900" indent="-342900">
              <a:buFont typeface="Arial,Sans-Serif"/>
              <a:buChar char="•"/>
            </a:pPr>
            <a:endParaRPr lang="en-GB" sz="2000">
              <a:latin typeface="Calibri"/>
              <a:ea typeface="Calibri"/>
              <a:cs typeface="Arial"/>
            </a:endParaRPr>
          </a:p>
          <a:p>
            <a:endParaRPr lang="en-GB" sz="2000" b="1" u="sng">
              <a:latin typeface="Calibri"/>
              <a:ea typeface="Calibri"/>
              <a:cs typeface="Arial"/>
            </a:endParaRPr>
          </a:p>
          <a:p>
            <a:r>
              <a:rPr lang="en-GB" sz="2000" b="1" u="sng">
                <a:latin typeface="Calibri"/>
                <a:ea typeface="Calibri"/>
                <a:cs typeface="Arial"/>
              </a:rPr>
              <a:t>Transversal analysis and support</a:t>
            </a:r>
          </a:p>
          <a:p>
            <a:pPr marL="342900" indent="-342900">
              <a:buFont typeface="Arial,Sans-Serif"/>
              <a:buChar char="•"/>
            </a:pPr>
            <a:r>
              <a:rPr lang="en-GB" sz="2000">
                <a:latin typeface="Calibri"/>
                <a:ea typeface="+mn-lt"/>
                <a:cs typeface="+mn-lt"/>
              </a:rPr>
              <a:t>Pharmacist </a:t>
            </a:r>
            <a:endParaRPr lang="en-GB" sz="2000">
              <a:latin typeface="Calibri"/>
              <a:ea typeface="Calibri"/>
              <a:cs typeface="Arial"/>
            </a:endParaRPr>
          </a:p>
          <a:p>
            <a:pPr marL="342900" indent="-342900">
              <a:buFont typeface="Arial,Sans-Serif"/>
              <a:buChar char="•"/>
            </a:pPr>
            <a:r>
              <a:rPr lang="en-GB" sz="2000">
                <a:latin typeface="Calibri"/>
                <a:ea typeface="+mn-lt"/>
                <a:cs typeface="+mn-lt"/>
              </a:rPr>
              <a:t>Pharmacist</a:t>
            </a:r>
            <a:endParaRPr lang="en-GB" sz="2000">
              <a:latin typeface="Calibri"/>
              <a:ea typeface="Calibri"/>
              <a:cs typeface="Arial"/>
            </a:endParaRPr>
          </a:p>
        </p:txBody>
      </p:sp>
      <p:cxnSp>
        <p:nvCxnSpPr>
          <p:cNvPr id="11" name="Straight Connector 4">
            <a:extLst>
              <a:ext uri="{FF2B5EF4-FFF2-40B4-BE49-F238E27FC236}">
                <a16:creationId xmlns:a16="http://schemas.microsoft.com/office/drawing/2014/main" id="{5A1A617A-488E-B9A9-6C66-A8A3C2CB722F}"/>
              </a:ext>
            </a:extLst>
          </p:cNvPr>
          <p:cNvCxnSpPr/>
          <p:nvPr/>
        </p:nvCxnSpPr>
        <p:spPr>
          <a:xfrm>
            <a:off x="447697" y="4053182"/>
            <a:ext cx="10882267" cy="368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4">
            <a:extLst>
              <a:ext uri="{FF2B5EF4-FFF2-40B4-BE49-F238E27FC236}">
                <a16:creationId xmlns:a16="http://schemas.microsoft.com/office/drawing/2014/main" id="{3042B0E4-1439-445E-C619-61E7CC921919}"/>
              </a:ext>
            </a:extLst>
          </p:cNvPr>
          <p:cNvCxnSpPr>
            <a:cxnSpLocks/>
          </p:cNvCxnSpPr>
          <p:nvPr/>
        </p:nvCxnSpPr>
        <p:spPr>
          <a:xfrm flipH="1" flipV="1">
            <a:off x="5193859" y="1504607"/>
            <a:ext cx="18846" cy="44988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32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278517" y="1676200"/>
            <a:ext cx="11370688" cy="3704816"/>
          </a:xfrm>
        </p:spPr>
        <p:txBody>
          <a:bodyPr vert="horz" lIns="91440" tIns="45720" rIns="91440" bIns="45720" rtlCol="0" anchor="t">
            <a:noAutofit/>
          </a:bodyPr>
          <a:lstStyle/>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Positions opened for exclusive recruitment in AC and relocation</a:t>
            </a:r>
          </a:p>
          <a:p>
            <a:pPr marL="914400" lvl="1" indent="-457200">
              <a:spcBef>
                <a:spcPts val="1800"/>
              </a:spcBef>
              <a:spcAft>
                <a:spcPts val="1200"/>
              </a:spcAft>
              <a:buAutoNum type="arabicPeriod"/>
            </a:pPr>
            <a:r>
              <a:rPr lang="en-US" b="1">
                <a:latin typeface="Calibri"/>
                <a:ea typeface="Calibri"/>
                <a:cs typeface="Calibri"/>
              </a:rPr>
              <a:t>Professional support and coaching</a:t>
            </a:r>
          </a:p>
          <a:p>
            <a:pPr marL="914400" lvl="1" indent="-457200">
              <a:spcBef>
                <a:spcPts val="1800"/>
              </a:spcBef>
              <a:spcAft>
                <a:spcPts val="1200"/>
              </a:spcAft>
              <a:buAutoNum type="arabicPeriod"/>
            </a:pPr>
            <a:r>
              <a:rPr lang="en-US" b="1">
                <a:solidFill>
                  <a:schemeClr val="bg1">
                    <a:lumMod val="75000"/>
                  </a:schemeClr>
                </a:solidFill>
                <a:latin typeface="Calibri"/>
                <a:ea typeface="Calibri"/>
                <a:cs typeface="Calibri"/>
              </a:rPr>
              <a:t>Transition and severance package</a:t>
            </a:r>
          </a:p>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Handover of AC work</a:t>
            </a:r>
          </a:p>
          <a:p>
            <a:pPr marL="914400" lvl="1" indent="-457200">
              <a:spcBef>
                <a:spcPts val="1800"/>
              </a:spcBef>
              <a:spcAft>
                <a:spcPts val="1200"/>
              </a:spcAft>
              <a:buAutoNum type="arabicPeriod"/>
            </a:pPr>
            <a:endParaRPr lang="en-US" b="1">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278517" y="202031"/>
            <a:ext cx="9923932" cy="939114"/>
          </a:xfrm>
        </p:spPr>
        <p:txBody>
          <a:bodyPr>
            <a:normAutofit fontScale="90000"/>
          </a:bodyPr>
          <a:lstStyle/>
          <a:p>
            <a:r>
              <a:rPr lang="en-US" sz="3600">
                <a:solidFill>
                  <a:srgbClr val="FF0000"/>
                </a:solidFill>
                <a:latin typeface="Calibri"/>
                <a:ea typeface="Calibri"/>
                <a:cs typeface="Calibri"/>
              </a:rPr>
              <a:t>Key elements of the AC HR Transition plan</a:t>
            </a:r>
            <a:br>
              <a:rPr lang="en-US" sz="3600">
                <a:solidFill>
                  <a:srgbClr val="FF0000"/>
                </a:solidFill>
                <a:latin typeface="Calibri"/>
                <a:ea typeface="Calibri"/>
                <a:cs typeface="Calibri"/>
              </a:rPr>
            </a:b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53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400310" y="1185022"/>
            <a:ext cx="11391380" cy="5129717"/>
          </a:xfrm>
        </p:spPr>
        <p:txBody>
          <a:bodyPr vert="horz" lIns="91440" tIns="45720" rIns="91440" bIns="45720" rtlCol="0" anchor="t">
            <a:noAutofit/>
          </a:bodyPr>
          <a:lstStyle/>
          <a:p>
            <a:pPr marL="0" indent="0">
              <a:spcBef>
                <a:spcPts val="1800"/>
              </a:spcBef>
              <a:buNone/>
            </a:pPr>
            <a:r>
              <a:rPr lang="en-US" sz="2000" b="1">
                <a:latin typeface="Calibri"/>
                <a:ea typeface="Calibri"/>
                <a:cs typeface="Calibri"/>
              </a:rPr>
              <a:t>This session’s purpose </a:t>
            </a:r>
            <a:r>
              <a:rPr lang="en-US" sz="2000">
                <a:latin typeface="Calibri"/>
                <a:ea typeface="Calibri"/>
                <a:cs typeface="Calibri"/>
              </a:rPr>
              <a:t>is to present you with the </a:t>
            </a:r>
            <a:r>
              <a:rPr lang="en-US" sz="2000" b="1">
                <a:latin typeface="Calibri"/>
                <a:ea typeface="Calibri"/>
                <a:cs typeface="Calibri"/>
              </a:rPr>
              <a:t>AC HR Transition Plan</a:t>
            </a:r>
            <a:r>
              <a:rPr lang="en-US" sz="2000">
                <a:latin typeface="Calibri"/>
                <a:ea typeface="Calibri"/>
                <a:cs typeface="Calibri"/>
              </a:rPr>
              <a:t>, as part of the </a:t>
            </a:r>
            <a:r>
              <a:rPr lang="en-US" sz="2000" b="1">
                <a:latin typeface="Calibri"/>
                <a:ea typeface="Calibri"/>
                <a:cs typeface="Calibri"/>
              </a:rPr>
              <a:t>APH model change process</a:t>
            </a:r>
            <a:r>
              <a:rPr lang="en-US" sz="2000">
                <a:latin typeface="Calibri"/>
                <a:ea typeface="Calibri"/>
                <a:cs typeface="Calibri"/>
              </a:rPr>
              <a:t>.</a:t>
            </a:r>
          </a:p>
          <a:p>
            <a:pPr marL="0" indent="0">
              <a:spcBef>
                <a:spcPts val="1800"/>
              </a:spcBef>
              <a:buNone/>
            </a:pPr>
            <a:r>
              <a:rPr lang="en-US" sz="2000">
                <a:latin typeface="Calibri"/>
                <a:ea typeface="Calibri"/>
                <a:cs typeface="Calibri"/>
              </a:rPr>
              <a:t>The session will cover:</a:t>
            </a:r>
          </a:p>
          <a:p>
            <a:pPr lvl="1">
              <a:spcBef>
                <a:spcPts val="1200"/>
              </a:spcBef>
            </a:pPr>
            <a:r>
              <a:rPr lang="en-US" sz="2000">
                <a:latin typeface="Calibri"/>
                <a:ea typeface="Calibri"/>
                <a:cs typeface="Calibri"/>
              </a:rPr>
              <a:t>The process for developing the plan (incl. how and why this was adjusted in early 2024)</a:t>
            </a:r>
          </a:p>
          <a:p>
            <a:pPr lvl="1">
              <a:spcBef>
                <a:spcPts val="1200"/>
              </a:spcBef>
            </a:pPr>
            <a:r>
              <a:rPr lang="en-US" sz="2000">
                <a:latin typeface="Calibri"/>
                <a:cs typeface="Calibri"/>
              </a:rPr>
              <a:t>The objectives of the plan </a:t>
            </a:r>
            <a:endParaRPr lang="en-US" sz="3200"/>
          </a:p>
          <a:p>
            <a:pPr lvl="1">
              <a:spcBef>
                <a:spcPts val="1200"/>
              </a:spcBef>
            </a:pPr>
            <a:r>
              <a:rPr lang="en-US" sz="2000">
                <a:latin typeface="Calibri"/>
                <a:ea typeface="Calibri"/>
                <a:cs typeface="Calibri"/>
              </a:rPr>
              <a:t>The key elements of this plan</a:t>
            </a:r>
            <a:endParaRPr lang="en-US" sz="2000" b="1" u="sng">
              <a:latin typeface="Calibri"/>
              <a:ea typeface="Calibri"/>
              <a:cs typeface="Calibri"/>
            </a:endParaRPr>
          </a:p>
          <a:p>
            <a:pPr marL="0" indent="0">
              <a:spcBef>
                <a:spcPts val="1800"/>
              </a:spcBef>
              <a:buNone/>
            </a:pPr>
            <a:r>
              <a:rPr lang="en-US" sz="2000">
                <a:latin typeface="Calibri"/>
                <a:cs typeface="Calibri"/>
              </a:rPr>
              <a:t>The plan and other supporting/relevant materials will be made available to you after this presentation. </a:t>
            </a:r>
            <a:endParaRPr lang="en-US">
              <a:latin typeface="Aptos" panose="02110004020202020204"/>
              <a:cs typeface="Calibri"/>
            </a:endParaRPr>
          </a:p>
          <a:p>
            <a:pPr marL="0" indent="0">
              <a:spcBef>
                <a:spcPts val="1800"/>
              </a:spcBef>
              <a:buNone/>
            </a:pPr>
            <a:r>
              <a:rPr lang="en-US" sz="2000">
                <a:latin typeface="Calibri"/>
                <a:cs typeface="Calibri"/>
              </a:rPr>
              <a:t>This session includes substantial time for questions.</a:t>
            </a:r>
            <a:endParaRPr lang="en-US" sz="2000">
              <a:latin typeface="Calibri"/>
              <a:ea typeface="Calibri"/>
              <a:cs typeface="Calibri"/>
            </a:endParaRPr>
          </a:p>
          <a:p>
            <a:pPr marL="0" indent="0">
              <a:spcBef>
                <a:spcPts val="1800"/>
              </a:spcBef>
              <a:buNone/>
            </a:pPr>
            <a:r>
              <a:rPr lang="en-US" sz="2000">
                <a:latin typeface="Calibri"/>
                <a:ea typeface="+mn-lt"/>
                <a:cs typeface="Calibri"/>
              </a:rPr>
              <a:t>We acknowledge that this announcement comes later than was previously communicated but we are confident that the extra time has allowed us to develop a more complete and better thought-out plan.</a:t>
            </a:r>
            <a:endParaRPr lang="en-US"/>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293681" y="1"/>
            <a:ext cx="10197101" cy="939114"/>
          </a:xfrm>
        </p:spPr>
        <p:txBody>
          <a:bodyPr>
            <a:normAutofit/>
          </a:bodyPr>
          <a:lstStyle/>
          <a:p>
            <a:r>
              <a:rPr lang="en-US" sz="3600">
                <a:solidFill>
                  <a:srgbClr val="FF0000"/>
                </a:solidFill>
                <a:latin typeface="Calibri"/>
                <a:ea typeface="Calibri"/>
                <a:cs typeface="Calibri"/>
              </a:rPr>
              <a:t>Today’s purpose and scope </a:t>
            </a: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75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227093"/>
            <a:ext cx="10291362" cy="798285"/>
          </a:xfrm>
        </p:spPr>
        <p:txBody>
          <a:bodyPr vert="horz" lIns="91440" tIns="45720" rIns="91440" bIns="45720" rtlCol="0" anchor="ctr">
            <a:noAutofit/>
          </a:bodyPr>
          <a:lstStyle/>
          <a:p>
            <a:r>
              <a:rPr lang="en-US" sz="2800">
                <a:solidFill>
                  <a:srgbClr val="FF0000"/>
                </a:solidFill>
                <a:latin typeface="Calibri"/>
                <a:cs typeface="Calibri"/>
              </a:rPr>
              <a:t>Professional support and coaching</a:t>
            </a:r>
            <a:br>
              <a:rPr lang="en-US" sz="2800">
                <a:solidFill>
                  <a:srgbClr val="FF0000"/>
                </a:solidFill>
                <a:latin typeface="Calibri"/>
                <a:cs typeface="Calibri"/>
              </a:rPr>
            </a:b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259469" y="1393510"/>
            <a:ext cx="11673062" cy="1785104"/>
          </a:xfrm>
          <a:prstGeom prst="rect">
            <a:avLst/>
          </a:prstGeom>
          <a:noFill/>
        </p:spPr>
        <p:txBody>
          <a:bodyPr wrap="square" lIns="91440" tIns="45720" rIns="91440" bIns="45720" rtlCol="0" anchor="t">
            <a:spAutoFit/>
          </a:bodyPr>
          <a:lstStyle/>
          <a:p>
            <a:pPr>
              <a:spcBef>
                <a:spcPts val="600"/>
              </a:spcBef>
              <a:spcAft>
                <a:spcPts val="600"/>
              </a:spcAft>
              <a:defRPr/>
            </a:pPr>
            <a:r>
              <a:rPr lang="en-US" sz="2000" b="1">
                <a:solidFill>
                  <a:prstClr val="black"/>
                </a:solidFill>
                <a:latin typeface="Calibri" panose="020F0502020204030204"/>
                <a:cs typeface="Calibri"/>
              </a:rPr>
              <a:t>All staff </a:t>
            </a:r>
            <a:r>
              <a:rPr lang="en-US" sz="2000">
                <a:solidFill>
                  <a:prstClr val="black"/>
                </a:solidFill>
                <a:latin typeface="Calibri" panose="020F0502020204030204"/>
                <a:cs typeface="Calibri"/>
              </a:rPr>
              <a:t>will be offered “outplacement support” between June and December 2024, consisting of: </a:t>
            </a:r>
          </a:p>
          <a:p>
            <a:pPr marL="800100" lvl="1" indent="-342900">
              <a:spcBef>
                <a:spcPts val="600"/>
              </a:spcBef>
              <a:spcAft>
                <a:spcPts val="600"/>
              </a:spcAft>
              <a:buFont typeface="Wingdings" panose="05000000000000000000" pitchFamily="2" charset="2"/>
              <a:buChar char="§"/>
              <a:defRPr/>
            </a:pPr>
            <a:r>
              <a:rPr lang="en-US" sz="2000">
                <a:solidFill>
                  <a:prstClr val="black"/>
                </a:solidFill>
                <a:latin typeface="Calibri" panose="020F0502020204030204"/>
                <a:cs typeface="Calibri"/>
              </a:rPr>
              <a:t>interview training</a:t>
            </a:r>
            <a:endParaRPr lang="en-US" sz="2000">
              <a:solidFill>
                <a:prstClr val="black"/>
              </a:solidFill>
              <a:latin typeface="Calibri" panose="020F0502020204030204"/>
              <a:ea typeface="Calibri"/>
              <a:cs typeface="Calibri"/>
            </a:endParaRPr>
          </a:p>
          <a:p>
            <a:pPr marL="800100" lvl="1" indent="-342900">
              <a:spcBef>
                <a:spcPts val="600"/>
              </a:spcBef>
              <a:spcAft>
                <a:spcPts val="600"/>
              </a:spcAft>
              <a:buFont typeface="Wingdings" panose="05000000000000000000" pitchFamily="2" charset="2"/>
              <a:buChar char="§"/>
              <a:defRPr/>
            </a:pPr>
            <a:r>
              <a:rPr lang="en-US" sz="2000">
                <a:solidFill>
                  <a:prstClr val="black"/>
                </a:solidFill>
                <a:latin typeface="Calibri" panose="020F0502020204030204"/>
                <a:cs typeface="Calibri"/>
              </a:rPr>
              <a:t>CV drafting</a:t>
            </a:r>
            <a:endParaRPr lang="en-US" sz="2000">
              <a:solidFill>
                <a:prstClr val="black"/>
              </a:solidFill>
              <a:latin typeface="Calibri" panose="020F0502020204030204"/>
              <a:ea typeface="Calibri"/>
              <a:cs typeface="Calibri"/>
            </a:endParaRPr>
          </a:p>
          <a:p>
            <a:pPr marL="800100" lvl="1" indent="-342900">
              <a:spcBef>
                <a:spcPts val="600"/>
              </a:spcBef>
              <a:spcAft>
                <a:spcPts val="600"/>
              </a:spcAft>
              <a:buFont typeface="Wingdings" panose="05000000000000000000" pitchFamily="2" charset="2"/>
              <a:buChar char="§"/>
              <a:defRPr/>
            </a:pPr>
            <a:r>
              <a:rPr lang="en-US" sz="2000">
                <a:solidFill>
                  <a:prstClr val="black"/>
                </a:solidFill>
                <a:latin typeface="Calibri" panose="020F0502020204030204"/>
                <a:cs typeface="Calibri"/>
              </a:rPr>
              <a:t>Professional reorientation coaching</a:t>
            </a:r>
            <a:endParaRPr lang="en-US" sz="20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353656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278517" y="1676200"/>
            <a:ext cx="11370688" cy="3704816"/>
          </a:xfrm>
        </p:spPr>
        <p:txBody>
          <a:bodyPr vert="horz" lIns="91440" tIns="45720" rIns="91440" bIns="45720" rtlCol="0" anchor="t">
            <a:noAutofit/>
          </a:bodyPr>
          <a:lstStyle/>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Positions opened for exclusive recruitment in AC and relocation</a:t>
            </a:r>
          </a:p>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Professional support and coaching</a:t>
            </a:r>
          </a:p>
          <a:p>
            <a:pPr marL="914400" lvl="1" indent="-457200">
              <a:spcBef>
                <a:spcPts val="1800"/>
              </a:spcBef>
              <a:spcAft>
                <a:spcPts val="1200"/>
              </a:spcAft>
              <a:buFont typeface="Arial" panose="020B0604020202020204" pitchFamily="34" charset="0"/>
              <a:buAutoNum type="arabicPeriod"/>
            </a:pPr>
            <a:r>
              <a:rPr lang="en-US" b="1">
                <a:latin typeface="Calibri"/>
                <a:ea typeface="Calibri"/>
                <a:cs typeface="Calibri"/>
              </a:rPr>
              <a:t>Transition and severance package</a:t>
            </a:r>
          </a:p>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Handover of AC work</a:t>
            </a:r>
          </a:p>
          <a:p>
            <a:pPr marL="914400" lvl="1" indent="-457200">
              <a:spcBef>
                <a:spcPts val="1800"/>
              </a:spcBef>
              <a:spcAft>
                <a:spcPts val="1200"/>
              </a:spcAft>
              <a:buAutoNum type="arabicPeriod"/>
            </a:pPr>
            <a:endParaRPr lang="en-US" b="1">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278517" y="202031"/>
            <a:ext cx="9923932" cy="939114"/>
          </a:xfrm>
        </p:spPr>
        <p:txBody>
          <a:bodyPr>
            <a:normAutofit fontScale="90000"/>
          </a:bodyPr>
          <a:lstStyle/>
          <a:p>
            <a:r>
              <a:rPr lang="en-US" sz="3600">
                <a:solidFill>
                  <a:srgbClr val="FF0000"/>
                </a:solidFill>
                <a:latin typeface="Calibri"/>
                <a:ea typeface="Calibri"/>
                <a:cs typeface="Calibri"/>
              </a:rPr>
              <a:t>Key elements of the AC HR Transition plan</a:t>
            </a:r>
            <a:br>
              <a:rPr lang="en-US" sz="3600">
                <a:solidFill>
                  <a:srgbClr val="FF0000"/>
                </a:solidFill>
                <a:latin typeface="Calibri"/>
                <a:ea typeface="Calibri"/>
                <a:cs typeface="Calibri"/>
              </a:rPr>
            </a:b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83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227093"/>
            <a:ext cx="10291362" cy="798285"/>
          </a:xfrm>
        </p:spPr>
        <p:txBody>
          <a:bodyPr vert="horz" lIns="91440" tIns="45720" rIns="91440" bIns="45720" rtlCol="0" anchor="ctr">
            <a:noAutofit/>
          </a:bodyPr>
          <a:lstStyle/>
          <a:p>
            <a:r>
              <a:rPr lang="en-US" sz="2800">
                <a:solidFill>
                  <a:srgbClr val="FF0000"/>
                </a:solidFill>
                <a:latin typeface="Calibri"/>
                <a:cs typeface="Calibri"/>
              </a:rPr>
              <a:t>Transition and severance package</a:t>
            </a:r>
            <a:br>
              <a:rPr lang="en-US" sz="2800">
                <a:latin typeface="Calibri"/>
                <a:cs typeface="Calibri"/>
              </a:rPr>
            </a:b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316639" y="1277861"/>
            <a:ext cx="11673062" cy="4708981"/>
          </a:xfrm>
          <a:prstGeom prst="rect">
            <a:avLst/>
          </a:prstGeom>
          <a:noFill/>
        </p:spPr>
        <p:txBody>
          <a:bodyPr wrap="square" lIns="91440" tIns="45720" rIns="91440" bIns="45720" rtlCol="0" anchor="t">
            <a:spAutoFit/>
          </a:bodyPr>
          <a:lstStyle/>
          <a:p>
            <a:pPr marL="342900" indent="-342900">
              <a:spcBef>
                <a:spcPts val="1200"/>
              </a:spcBef>
              <a:spcAft>
                <a:spcPts val="1200"/>
              </a:spcAft>
              <a:buFont typeface="Arial"/>
              <a:buChar char="•"/>
              <a:defRPr/>
            </a:pPr>
            <a:r>
              <a:rPr lang="en-US" sz="2000">
                <a:solidFill>
                  <a:prstClr val="black"/>
                </a:solidFill>
                <a:latin typeface="Calibri" panose="020F0502020204030204"/>
                <a:ea typeface="Calibri"/>
                <a:cs typeface="Calibri"/>
              </a:rPr>
              <a:t>Staff who are not offered/do not accept a role in the APH Structure (or anywhere else within the movement) at the end of September will be provided formal notice on the 1st of October. </a:t>
            </a:r>
            <a:endParaRPr lang="en-US" sz="2000" strike="sngStrike">
              <a:solidFill>
                <a:prstClr val="black"/>
              </a:solidFill>
              <a:latin typeface="Calibri" panose="020F0502020204030204"/>
              <a:ea typeface="Calibri"/>
              <a:cs typeface="Calibri"/>
            </a:endParaRPr>
          </a:p>
          <a:p>
            <a:pPr marL="342900" indent="-342900">
              <a:spcBef>
                <a:spcPts val="1200"/>
              </a:spcBef>
              <a:spcAft>
                <a:spcPts val="1200"/>
              </a:spcAft>
              <a:buFont typeface="Arial"/>
              <a:buChar char="•"/>
              <a:defRPr/>
            </a:pPr>
            <a:r>
              <a:rPr lang="en-US" sz="2000">
                <a:solidFill>
                  <a:prstClr val="black"/>
                </a:solidFill>
                <a:latin typeface="Calibri" panose="020F0502020204030204"/>
                <a:ea typeface="Calibri"/>
                <a:cs typeface="Calibri"/>
              </a:rPr>
              <a:t>Their contract will continue and they will remain on the payroll until the 31st of December, with the option of being released from their obligations to work during this period. Full severance payment will be provided at the end of this period.</a:t>
            </a:r>
            <a:endParaRPr lang="en-US" sz="2000" strike="sngStrike">
              <a:solidFill>
                <a:prstClr val="black"/>
              </a:solidFill>
              <a:latin typeface="Calibri"/>
              <a:cs typeface="Calibri"/>
            </a:endParaRPr>
          </a:p>
          <a:p>
            <a:pPr marL="342900" indent="-342900">
              <a:spcBef>
                <a:spcPts val="1200"/>
              </a:spcBef>
              <a:spcAft>
                <a:spcPts val="1200"/>
              </a:spcAft>
              <a:buFont typeface="Arial"/>
              <a:buChar char="•"/>
              <a:defRPr/>
            </a:pPr>
            <a:r>
              <a:rPr lang="en-US" sz="2000">
                <a:solidFill>
                  <a:prstClr val="black"/>
                </a:solidFill>
                <a:latin typeface="Calibri" panose="020F0502020204030204"/>
                <a:ea typeface="Calibri"/>
                <a:cs typeface="Calibri"/>
              </a:rPr>
              <a:t>Staff who do not wish to apply to APH Structure positions will also benefit from these provisions. </a:t>
            </a:r>
          </a:p>
          <a:p>
            <a:pPr marL="342900" indent="-342900">
              <a:spcBef>
                <a:spcPts val="1200"/>
              </a:spcBef>
              <a:spcAft>
                <a:spcPts val="1200"/>
              </a:spcAft>
              <a:buFont typeface="Arial"/>
              <a:buChar char="•"/>
              <a:defRPr/>
            </a:pPr>
            <a:r>
              <a:rPr lang="en-US" sz="2000">
                <a:solidFill>
                  <a:prstClr val="black"/>
                </a:solidFill>
                <a:latin typeface="Calibri" panose="020F0502020204030204"/>
                <a:cs typeface="Calibri"/>
              </a:rPr>
              <a:t>MSF severance policies of the relevant hosting office will apply, with the exception of a small number of countries where provisions will be increased to bring them to line with the rest.</a:t>
            </a:r>
            <a:endParaRPr lang="en-US" sz="2000">
              <a:solidFill>
                <a:prstClr val="black"/>
              </a:solidFill>
              <a:latin typeface="Calibri" panose="020F0502020204030204"/>
              <a:ea typeface="Calibri"/>
              <a:cs typeface="Calibri"/>
            </a:endParaRPr>
          </a:p>
          <a:p>
            <a:pPr>
              <a:spcBef>
                <a:spcPts val="1200"/>
              </a:spcBef>
              <a:spcAft>
                <a:spcPts val="1200"/>
              </a:spcAft>
              <a:defRPr/>
            </a:pPr>
            <a:r>
              <a:rPr lang="en-US" sz="2000">
                <a:solidFill>
                  <a:prstClr val="black"/>
                </a:solidFill>
                <a:latin typeface="Calibri" panose="020F0502020204030204"/>
                <a:cs typeface="Calibri"/>
              </a:rPr>
              <a:t>The OMC sought to ensure as much equality as possible in support provided across the AC staff contracted across in 11 different Sections and offices, whilst ensuring those provisions were acceptable to those offices / not creating inequalities in treatment of other MSF staff there.</a:t>
            </a:r>
            <a:endParaRPr lang="en-US" sz="20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69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278517" y="1676200"/>
            <a:ext cx="11370688" cy="3704816"/>
          </a:xfrm>
        </p:spPr>
        <p:txBody>
          <a:bodyPr vert="horz" lIns="91440" tIns="45720" rIns="91440" bIns="45720" rtlCol="0" anchor="t">
            <a:noAutofit/>
          </a:bodyPr>
          <a:lstStyle/>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Positions opened for exclusive recruitment in AC and relocation</a:t>
            </a:r>
          </a:p>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Professional support and coaching</a:t>
            </a:r>
          </a:p>
          <a:p>
            <a:pPr marL="914400" lvl="1" indent="-457200">
              <a:spcBef>
                <a:spcPts val="1800"/>
              </a:spcBef>
              <a:spcAft>
                <a:spcPts val="1200"/>
              </a:spcAft>
              <a:buFont typeface="Arial" panose="020B0604020202020204" pitchFamily="34" charset="0"/>
              <a:buAutoNum type="arabicPeriod"/>
            </a:pPr>
            <a:r>
              <a:rPr lang="en-US" b="1">
                <a:solidFill>
                  <a:schemeClr val="bg1">
                    <a:lumMod val="75000"/>
                  </a:schemeClr>
                </a:solidFill>
                <a:latin typeface="Calibri"/>
                <a:ea typeface="Calibri"/>
                <a:cs typeface="Calibri"/>
              </a:rPr>
              <a:t>Transition and severance package</a:t>
            </a:r>
          </a:p>
          <a:p>
            <a:pPr marL="914400" lvl="1" indent="-457200">
              <a:spcBef>
                <a:spcPts val="1800"/>
              </a:spcBef>
              <a:spcAft>
                <a:spcPts val="1200"/>
              </a:spcAft>
              <a:buFont typeface="Arial" panose="020B0604020202020204" pitchFamily="34" charset="0"/>
              <a:buAutoNum type="arabicPeriod"/>
            </a:pPr>
            <a:r>
              <a:rPr lang="en-US" b="1">
                <a:latin typeface="Calibri"/>
                <a:ea typeface="Calibri"/>
                <a:cs typeface="Calibri"/>
              </a:rPr>
              <a:t>Handover of AC work</a:t>
            </a:r>
          </a:p>
          <a:p>
            <a:pPr marL="914400" lvl="1" indent="-457200">
              <a:spcBef>
                <a:spcPts val="1800"/>
              </a:spcBef>
              <a:spcAft>
                <a:spcPts val="1200"/>
              </a:spcAft>
              <a:buAutoNum type="arabicPeriod"/>
            </a:pPr>
            <a:endParaRPr lang="en-US" b="1">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278517" y="202031"/>
            <a:ext cx="9923932" cy="939114"/>
          </a:xfrm>
        </p:spPr>
        <p:txBody>
          <a:bodyPr>
            <a:normAutofit fontScale="90000"/>
          </a:bodyPr>
          <a:lstStyle/>
          <a:p>
            <a:r>
              <a:rPr lang="en-US" sz="3600">
                <a:solidFill>
                  <a:srgbClr val="FF0000"/>
                </a:solidFill>
                <a:latin typeface="Calibri"/>
                <a:ea typeface="Calibri"/>
                <a:cs typeface="Calibri"/>
              </a:rPr>
              <a:t>Key elements of the AC HR Transition plan</a:t>
            </a:r>
            <a:br>
              <a:rPr lang="en-US" sz="3600">
                <a:solidFill>
                  <a:srgbClr val="FF0000"/>
                </a:solidFill>
                <a:latin typeface="Calibri"/>
                <a:ea typeface="Calibri"/>
                <a:cs typeface="Calibri"/>
              </a:rPr>
            </a:b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81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Handover of the AC work</a:t>
            </a:r>
            <a:endParaRPr lang="en-US" sz="2800" strike="sngStrike">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9E8F4F-0FA8-2B49-3DF8-A5418203E486}"/>
              </a:ext>
            </a:extLst>
          </p:cNvPr>
          <p:cNvSpPr txBox="1"/>
          <p:nvPr/>
        </p:nvSpPr>
        <p:spPr>
          <a:xfrm>
            <a:off x="301294" y="1063686"/>
            <a:ext cx="11771868" cy="6340197"/>
          </a:xfrm>
          <a:prstGeom prst="rect">
            <a:avLst/>
          </a:prstGeom>
          <a:noFill/>
        </p:spPr>
        <p:txBody>
          <a:bodyPr wrap="square" lIns="91440" tIns="45720" rIns="91440" bIns="45720" rtlCol="0" anchor="t">
            <a:spAutoFit/>
          </a:bodyPr>
          <a:lstStyle/>
          <a:p>
            <a:pPr marL="342900" lvl="1" indent="-342900">
              <a:spcBef>
                <a:spcPts val="1200"/>
              </a:spcBef>
              <a:buFont typeface="Arial"/>
              <a:buChar char="•"/>
              <a:tabLst>
                <a:tab pos="0" algn="l"/>
              </a:tabLst>
              <a:defRPr/>
            </a:pPr>
            <a:r>
              <a:rPr lang="en-GB" sz="2000" u="sng">
                <a:solidFill>
                  <a:prstClr val="black"/>
                </a:solidFill>
                <a:latin typeface="Calibri" panose="020F0502020204030204"/>
              </a:rPr>
              <a:t>From July</a:t>
            </a:r>
            <a:r>
              <a:rPr lang="en-GB" sz="2000">
                <a:solidFill>
                  <a:prstClr val="black"/>
                </a:solidFill>
                <a:latin typeface="Calibri" panose="020F0502020204030204"/>
              </a:rPr>
              <a:t>, the AC portfolio and “BAU” workstreams will be reviewed to identify workstreams and initiatives that are not fully aligned with Common priorities.</a:t>
            </a:r>
            <a:endParaRPr lang="en-GB" sz="2000">
              <a:solidFill>
                <a:prstClr val="black"/>
              </a:solidFill>
              <a:latin typeface="Calibri" panose="020F0502020204030204"/>
              <a:ea typeface="Calibri" panose="020F0502020204030204"/>
              <a:cs typeface="Calibri"/>
            </a:endParaRPr>
          </a:p>
          <a:p>
            <a:pPr marL="800100" lvl="2" indent="-342900">
              <a:spcBef>
                <a:spcPts val="1200"/>
              </a:spcBef>
              <a:buFont typeface="Arial"/>
              <a:buChar char="•"/>
              <a:tabLst>
                <a:tab pos="0" algn="l"/>
              </a:tabLst>
              <a:defRPr/>
            </a:pPr>
            <a:r>
              <a:rPr lang="en-GB" sz="2000">
                <a:solidFill>
                  <a:prstClr val="black"/>
                </a:solidFill>
                <a:latin typeface="Calibri" panose="020F0502020204030204"/>
              </a:rPr>
              <a:t>Those initiatives will then be transferred to Sections, ODs or the International Office, or phased out by the end of September 2024.</a:t>
            </a:r>
            <a:endParaRPr lang="en-GB" sz="2000">
              <a:solidFill>
                <a:prstClr val="black"/>
              </a:solidFill>
              <a:latin typeface="Calibri" panose="020F0502020204030204"/>
              <a:ea typeface="Calibri" panose="020F0502020204030204"/>
              <a:cs typeface="Calibri"/>
            </a:endParaRPr>
          </a:p>
          <a:p>
            <a:pPr marL="342900" lvl="1" indent="-342900">
              <a:spcBef>
                <a:spcPts val="1200"/>
              </a:spcBef>
              <a:buFont typeface="Arial"/>
              <a:buChar char="•"/>
              <a:tabLst>
                <a:tab pos="0" algn="l"/>
              </a:tabLst>
              <a:defRPr/>
            </a:pPr>
            <a:r>
              <a:rPr lang="en-GB" sz="2000" u="sng">
                <a:solidFill>
                  <a:prstClr val="black"/>
                </a:solidFill>
                <a:latin typeface="Calibri" panose="020F0502020204030204"/>
              </a:rPr>
              <a:t>Between September and December 2024</a:t>
            </a:r>
            <a:r>
              <a:rPr lang="en-GB" sz="2000">
                <a:solidFill>
                  <a:prstClr val="black"/>
                </a:solidFill>
                <a:latin typeface="Calibri" panose="020F0502020204030204"/>
              </a:rPr>
              <a:t>, the APH Structure and the AC will work together to frame initiatives aligned to the Common Priorities to be transferred to the APH Structure and continue into 2025. </a:t>
            </a:r>
            <a:endParaRPr lang="en-GB" sz="2000">
              <a:solidFill>
                <a:prstClr val="black"/>
              </a:solidFill>
              <a:latin typeface="Calibri" panose="020F0502020204030204"/>
              <a:ea typeface="Calibri" panose="020F0502020204030204"/>
              <a:cs typeface="Calibri"/>
            </a:endParaRPr>
          </a:p>
          <a:p>
            <a:pPr marL="800100" lvl="2" indent="-342900">
              <a:spcBef>
                <a:spcPts val="1200"/>
              </a:spcBef>
              <a:buFont typeface="Courier New,monospace"/>
              <a:buChar char="o"/>
              <a:tabLst>
                <a:tab pos="0" algn="l"/>
              </a:tabLst>
              <a:defRPr/>
            </a:pPr>
            <a:r>
              <a:rPr lang="en-GB" sz="2000">
                <a:solidFill>
                  <a:prstClr val="black"/>
                </a:solidFill>
                <a:latin typeface="Calibri" panose="020F0502020204030204"/>
              </a:rPr>
              <a:t>Those initiatives will run under the responsibility of the AC until the end of December 2024. </a:t>
            </a:r>
            <a:endParaRPr lang="en-GB" sz="2000">
              <a:solidFill>
                <a:prstClr val="black"/>
              </a:solidFill>
              <a:latin typeface="Calibri" panose="020F0502020204030204"/>
              <a:ea typeface="Calibri"/>
              <a:cs typeface="Calibri"/>
            </a:endParaRPr>
          </a:p>
          <a:p>
            <a:pPr marL="800100" lvl="2" indent="-342900">
              <a:spcBef>
                <a:spcPts val="1200"/>
              </a:spcBef>
              <a:buFont typeface="Courier New,monospace"/>
              <a:buChar char="o"/>
              <a:tabLst>
                <a:tab pos="0" algn="l"/>
              </a:tabLst>
              <a:defRPr/>
            </a:pPr>
            <a:r>
              <a:rPr lang="en-GB" sz="2000">
                <a:solidFill>
                  <a:prstClr val="black"/>
                </a:solidFill>
                <a:latin typeface="Calibri" panose="020F0502020204030204"/>
              </a:rPr>
              <a:t>The APH Structure will take over steer and management from the 1st of January 2025. </a:t>
            </a:r>
            <a:endParaRPr lang="en-GB" sz="2000">
              <a:solidFill>
                <a:prstClr val="black"/>
              </a:solidFill>
              <a:latin typeface="Calibri" panose="020F0502020204030204"/>
              <a:ea typeface="Calibri" panose="020F0502020204030204"/>
              <a:cs typeface="Calibri"/>
            </a:endParaRPr>
          </a:p>
          <a:p>
            <a:pPr marL="342900" lvl="1" indent="-342900">
              <a:spcBef>
                <a:spcPts val="1200"/>
              </a:spcBef>
              <a:buFont typeface="Arial"/>
              <a:buChar char="•"/>
              <a:tabLst>
                <a:tab pos="0" algn="l"/>
              </a:tabLst>
              <a:defRPr/>
            </a:pPr>
            <a:r>
              <a:rPr lang="en-GB" sz="2000">
                <a:solidFill>
                  <a:prstClr val="black"/>
                </a:solidFill>
                <a:latin typeface="Calibri" panose="020F0502020204030204"/>
              </a:rPr>
              <a:t>Practically, the AC will stop operating at the end of December 2024.</a:t>
            </a:r>
            <a:endParaRPr lang="en-GB" sz="2000">
              <a:solidFill>
                <a:prstClr val="black"/>
              </a:solidFill>
              <a:latin typeface="Calibri" panose="020F0502020204030204"/>
              <a:ea typeface="Calibri" panose="020F0502020204030204"/>
              <a:cs typeface="Calibri"/>
            </a:endParaRPr>
          </a:p>
          <a:p>
            <a:pPr marL="342900" lvl="1" indent="-342900">
              <a:spcBef>
                <a:spcPts val="1200"/>
              </a:spcBef>
              <a:buFont typeface="Arial,Sans-Serif"/>
              <a:buChar char="•"/>
              <a:defRPr/>
            </a:pPr>
            <a:r>
              <a:rPr lang="en-GB" sz="2000" u="sng">
                <a:solidFill>
                  <a:prstClr val="black"/>
                </a:solidFill>
                <a:latin typeface="Calibri" panose="020F0502020204030204"/>
                <a:ea typeface="Calibri"/>
                <a:cs typeface="Calibri"/>
              </a:rPr>
              <a:t>From July onwards</a:t>
            </a:r>
            <a:r>
              <a:rPr lang="en-GB" sz="2000">
                <a:solidFill>
                  <a:prstClr val="black"/>
                </a:solidFill>
                <a:latin typeface="Calibri" panose="020F0502020204030204"/>
                <a:ea typeface="Calibri"/>
                <a:cs typeface="Calibri"/>
              </a:rPr>
              <a:t>, a practical AC closure plan will be designed and implemented with regards to:</a:t>
            </a:r>
          </a:p>
          <a:p>
            <a:pPr marL="800100" lvl="2" indent="-342900">
              <a:spcBef>
                <a:spcPts val="600"/>
              </a:spcBef>
              <a:buFont typeface="Courier New,monospace"/>
              <a:buChar char="o"/>
              <a:defRPr/>
            </a:pPr>
            <a:r>
              <a:rPr lang="en-GB" sz="2000">
                <a:solidFill>
                  <a:prstClr val="black"/>
                </a:solidFill>
                <a:latin typeface="Calibri" panose="020F0502020204030204"/>
                <a:ea typeface="Calibri"/>
                <a:cs typeface="Calibri"/>
              </a:rPr>
              <a:t>External communication on the transition </a:t>
            </a:r>
          </a:p>
          <a:p>
            <a:pPr marL="800100" lvl="2" indent="-342900">
              <a:spcBef>
                <a:spcPts val="600"/>
              </a:spcBef>
              <a:buFont typeface="Courier New,monospace"/>
              <a:buChar char="o"/>
              <a:defRPr/>
            </a:pPr>
            <a:r>
              <a:rPr lang="en-GB" sz="2000">
                <a:solidFill>
                  <a:prstClr val="black"/>
                </a:solidFill>
                <a:latin typeface="Calibri" panose="020F0502020204030204"/>
                <a:ea typeface="Calibri"/>
                <a:cs typeface="Calibri"/>
              </a:rPr>
              <a:t>Assets and external parties’ contracts transfer or termination</a:t>
            </a:r>
          </a:p>
          <a:p>
            <a:pPr marL="800100" lvl="2" indent="-342900">
              <a:spcBef>
                <a:spcPts val="600"/>
              </a:spcBef>
              <a:buFont typeface="Courier New,monospace"/>
              <a:buChar char="o"/>
              <a:defRPr/>
            </a:pPr>
            <a:r>
              <a:rPr lang="en-GB" sz="2000">
                <a:solidFill>
                  <a:prstClr val="black"/>
                </a:solidFill>
                <a:latin typeface="Calibri" panose="020F0502020204030204"/>
                <a:ea typeface="Calibri"/>
                <a:cs typeface="Calibri"/>
              </a:rPr>
              <a:t>Data and information management</a:t>
            </a:r>
          </a:p>
          <a:p>
            <a:pPr marL="800100" lvl="2" indent="-342900">
              <a:spcBef>
                <a:spcPts val="600"/>
              </a:spcBef>
              <a:buFont typeface="Courier New,monospace"/>
              <a:buChar char="o"/>
              <a:defRPr/>
            </a:pPr>
            <a:r>
              <a:rPr lang="en-GB" sz="2000">
                <a:solidFill>
                  <a:prstClr val="black"/>
                </a:solidFill>
                <a:latin typeface="Calibri" panose="020F0502020204030204"/>
                <a:ea typeface="Calibri"/>
                <a:cs typeface="Calibri"/>
              </a:rPr>
              <a:t>Digital footprint</a:t>
            </a:r>
          </a:p>
          <a:p>
            <a:pPr marL="342900" marR="0" lvl="1" indent="-342900" algn="l" defTabSz="914400">
              <a:lnSpc>
                <a:spcPct val="100000"/>
              </a:lnSpc>
              <a:spcBef>
                <a:spcPts val="1200"/>
              </a:spcBef>
              <a:spcAft>
                <a:spcPts val="0"/>
              </a:spcAft>
              <a:buClrTx/>
              <a:buSzTx/>
              <a:buFont typeface="Arial"/>
              <a:buChar char="•"/>
              <a:tabLst/>
              <a:defRPr/>
            </a:pPr>
            <a:endParaRPr lang="en-GB" sz="2000" b="0" i="0" u="none" strike="noStrike" kern="1200" cap="none" spc="0" normalizeH="0" baseline="0" noProof="0">
              <a:ln>
                <a:noFill/>
              </a:ln>
              <a:solidFill>
                <a:prstClr val="black"/>
              </a:solidFill>
              <a:effectLst/>
              <a:uLnTx/>
              <a:uFillTx/>
              <a:latin typeface="Calibri" panose="020F0502020204030204"/>
              <a:ea typeface="Calibri"/>
              <a:cs typeface="Calibri"/>
            </a:endParaRPr>
          </a:p>
          <a:p>
            <a:pPr>
              <a:defRPr/>
            </a:pPr>
            <a:endParaRPr lang="en-GB" sz="1600">
              <a:solidFill>
                <a:prstClr val="black"/>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14109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227093"/>
            <a:ext cx="10291362" cy="798285"/>
          </a:xfrm>
        </p:spPr>
        <p:txBody>
          <a:bodyPr vert="horz" lIns="91440" tIns="45720" rIns="91440" bIns="45720" rtlCol="0" anchor="ctr">
            <a:noAutofit/>
          </a:bodyPr>
          <a:lstStyle/>
          <a:p>
            <a:r>
              <a:rPr lang="en-US" sz="2800">
                <a:solidFill>
                  <a:srgbClr val="FF0000"/>
                </a:solidFill>
                <a:latin typeface="Calibri"/>
                <a:cs typeface="Calibri"/>
              </a:rPr>
              <a:t>Recap</a:t>
            </a:r>
            <a:br>
              <a:rPr lang="en-US" sz="2800">
                <a:latin typeface="Calibri"/>
                <a:cs typeface="Calibri"/>
              </a:rPr>
            </a:b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301294" y="1025378"/>
            <a:ext cx="11673062" cy="4555093"/>
          </a:xfrm>
          <a:prstGeom prst="rect">
            <a:avLst/>
          </a:prstGeom>
          <a:noFill/>
        </p:spPr>
        <p:txBody>
          <a:bodyPr wrap="square" lIns="91440" tIns="45720" rIns="91440" bIns="45720" rtlCol="0" anchor="t">
            <a:spAutoFit/>
          </a:bodyPr>
          <a:lstStyle/>
          <a:p>
            <a:pPr>
              <a:defRPr/>
            </a:pPr>
            <a:r>
              <a:rPr lang="en-US" sz="2000" b="1" u="sng">
                <a:solidFill>
                  <a:prstClr val="black"/>
                </a:solidFill>
                <a:latin typeface="Calibri" panose="020F0502020204030204"/>
                <a:cs typeface="Calibri"/>
              </a:rPr>
              <a:t>The AC HR Transition Plan defines:</a:t>
            </a:r>
          </a:p>
          <a:p>
            <a:pPr marL="342900" indent="-34290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17 positions that will be opened in the APH Structure exclusively for AC staff in 2024</a:t>
            </a:r>
            <a:endParaRPr lang="en-US" sz="2000" strike="sngStrike">
              <a:solidFill>
                <a:prstClr val="black"/>
              </a:solidFill>
              <a:latin typeface="Calibri" panose="020F0502020204030204"/>
              <a:ea typeface="Calibri"/>
              <a:cs typeface="Calibri"/>
            </a:endParaRPr>
          </a:p>
          <a:p>
            <a:pPr marL="342900" indent="-34290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For AC staff not wanting or offered a role in the APH Structure by September 2024: a transition and severance package including three months under contract with no obligation to work</a:t>
            </a:r>
          </a:p>
          <a:p>
            <a:pPr marL="342900" indent="-34290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The same package provided for AC staff offered a role in the APH Structure before September 2024, but who would decide to leave the APH Structure before September 2026. </a:t>
            </a:r>
            <a:endParaRPr lang="en-US" sz="2000" strike="sngStrike">
              <a:solidFill>
                <a:prstClr val="black"/>
              </a:solidFill>
              <a:latin typeface="Calibri" panose="020F0502020204030204"/>
              <a:cs typeface="Calibri"/>
            </a:endParaRPr>
          </a:p>
          <a:p>
            <a:pPr marL="342900" indent="-34290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Professional support and coaching for all AC staff offered from June</a:t>
            </a:r>
          </a:p>
          <a:p>
            <a:pPr marL="342900" indent="-34290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The timeframe for the handover of the AC initiatives and its closure in December 2024</a:t>
            </a:r>
            <a:endParaRPr lang="en-US" sz="2000">
              <a:solidFill>
                <a:prstClr val="black"/>
              </a:solidFill>
              <a:latin typeface="Calibri" panose="020F0502020204030204"/>
              <a:ea typeface="Calibri"/>
              <a:cs typeface="Calibri"/>
            </a:endParaRPr>
          </a:p>
          <a:p>
            <a:pPr>
              <a:spcBef>
                <a:spcPts val="1200"/>
              </a:spcBef>
              <a:spcAft>
                <a:spcPts val="600"/>
              </a:spcAft>
              <a:defRPr/>
            </a:pPr>
            <a:endParaRPr lang="en-US" sz="20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227597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227093"/>
            <a:ext cx="10291362" cy="798285"/>
          </a:xfrm>
        </p:spPr>
        <p:txBody>
          <a:bodyPr vert="horz" lIns="91440" tIns="45720" rIns="91440" bIns="45720" rtlCol="0" anchor="ctr">
            <a:noAutofit/>
          </a:bodyPr>
          <a:lstStyle/>
          <a:p>
            <a:r>
              <a:rPr lang="en-US" sz="2800">
                <a:solidFill>
                  <a:srgbClr val="FF0000"/>
                </a:solidFill>
                <a:latin typeface="Calibri"/>
                <a:cs typeface="Calibri"/>
              </a:rPr>
              <a:t>Who to contact for support, advice and information</a:t>
            </a:r>
            <a:br>
              <a:rPr lang="en-US" sz="2800">
                <a:latin typeface="Calibri"/>
                <a:cs typeface="Calibri"/>
              </a:rPr>
            </a:b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301294" y="939114"/>
            <a:ext cx="11673062" cy="5509200"/>
          </a:xfrm>
          <a:prstGeom prst="rect">
            <a:avLst/>
          </a:prstGeom>
          <a:noFill/>
        </p:spPr>
        <p:txBody>
          <a:bodyPr wrap="square" lIns="91440" tIns="45720" rIns="91440" bIns="45720" rtlCol="0" anchor="t">
            <a:spAutoFit/>
          </a:bodyPr>
          <a:lstStyle/>
          <a:p>
            <a:pPr>
              <a:spcBef>
                <a:spcPts val="600"/>
              </a:spcBef>
              <a:spcAft>
                <a:spcPts val="600"/>
              </a:spcAft>
              <a:defRPr/>
            </a:pPr>
            <a:r>
              <a:rPr lang="en-US" u="sng">
                <a:solidFill>
                  <a:prstClr val="black"/>
                </a:solidFill>
                <a:latin typeface="Calibri"/>
                <a:cs typeface="Calibri"/>
              </a:rPr>
              <a:t>Personal support:</a:t>
            </a:r>
          </a:p>
          <a:p>
            <a:pPr marL="342900" indent="-342900">
              <a:spcBef>
                <a:spcPts val="600"/>
              </a:spcBef>
              <a:spcAft>
                <a:spcPts val="600"/>
              </a:spcAft>
              <a:buFont typeface="Arial" panose="020B0604020202020204" pitchFamily="34" charset="0"/>
              <a:buChar char="•"/>
              <a:defRPr/>
            </a:pPr>
            <a:r>
              <a:rPr lang="en-US">
                <a:solidFill>
                  <a:prstClr val="black"/>
                </a:solidFill>
                <a:latin typeface="Calibri"/>
                <a:cs typeface="Calibri"/>
              </a:rPr>
              <a:t>For information and support in relation to your individual contract please contact your hosting office HR. </a:t>
            </a:r>
          </a:p>
          <a:p>
            <a:pPr marL="342900" indent="-342900">
              <a:spcBef>
                <a:spcPts val="600"/>
              </a:spcBef>
              <a:spcAft>
                <a:spcPts val="600"/>
              </a:spcAft>
              <a:buFont typeface="Arial" panose="020B0604020202020204" pitchFamily="34" charset="0"/>
              <a:buChar char="•"/>
              <a:defRPr/>
            </a:pPr>
            <a:r>
              <a:rPr lang="en-US">
                <a:solidFill>
                  <a:prstClr val="black"/>
                </a:solidFill>
                <a:latin typeface="Calibri"/>
                <a:cs typeface="Calibri"/>
              </a:rPr>
              <a:t>For a discussion with a “Person of Trust” please contact </a:t>
            </a:r>
            <a:r>
              <a:rPr lang="en-US">
                <a:solidFill>
                  <a:prstClr val="black"/>
                </a:solidFill>
                <a:latin typeface="Calibri"/>
                <a:ea typeface="+mn-lt"/>
                <a:cs typeface="Calibri"/>
                <a:hlinkClick r:id="rId3">
                  <a:extLst>
                    <a:ext uri="{A12FA001-AC4F-418D-AE19-62706E023703}">
                      <ahyp:hlinkClr xmlns:ahyp="http://schemas.microsoft.com/office/drawing/2018/hyperlinkcolor" val="tx"/>
                    </a:ext>
                  </a:extLst>
                </a:hlinkClick>
              </a:rPr>
              <a:t>aurelie.defrancesco@personne-de-confiance.com</a:t>
            </a:r>
            <a:r>
              <a:rPr lang="en-US">
                <a:solidFill>
                  <a:prstClr val="black"/>
                </a:solidFill>
                <a:latin typeface="Calibri"/>
                <a:ea typeface="+mn-lt"/>
                <a:cs typeface="Calibri"/>
              </a:rPr>
              <a:t>.</a:t>
            </a:r>
          </a:p>
          <a:p>
            <a:pPr marL="342900" indent="-342900">
              <a:spcBef>
                <a:spcPts val="600"/>
              </a:spcBef>
              <a:spcAft>
                <a:spcPts val="600"/>
              </a:spcAft>
              <a:buFont typeface="Arial" panose="020B0604020202020204" pitchFamily="34" charset="0"/>
              <a:buChar char="•"/>
              <a:defRPr/>
            </a:pPr>
            <a:r>
              <a:rPr lang="en-US">
                <a:solidFill>
                  <a:prstClr val="black"/>
                </a:solidFill>
                <a:latin typeface="Calibri"/>
                <a:cs typeface="Calibri"/>
              </a:rPr>
              <a:t>Psychosocial support is available through your contracting/hosting office.</a:t>
            </a:r>
            <a:endParaRPr lang="en-US">
              <a:solidFill>
                <a:prstClr val="black"/>
              </a:solidFill>
              <a:latin typeface="Calibri"/>
              <a:ea typeface="+mn-lt"/>
              <a:cs typeface="Calibri"/>
            </a:endParaRPr>
          </a:p>
          <a:p>
            <a:pPr marL="342900" indent="-342900">
              <a:spcBef>
                <a:spcPts val="600"/>
              </a:spcBef>
              <a:spcAft>
                <a:spcPts val="600"/>
              </a:spcAft>
              <a:buFont typeface="Arial" panose="020B0604020202020204" pitchFamily="34" charset="0"/>
              <a:buChar char="•"/>
              <a:defRPr/>
            </a:pPr>
            <a:r>
              <a:rPr lang="en-US">
                <a:solidFill>
                  <a:prstClr val="black"/>
                </a:solidFill>
                <a:latin typeface="Calibri"/>
                <a:ea typeface="+mn-lt"/>
                <a:cs typeface="Calibri"/>
              </a:rPr>
              <a:t>For other personal question or request for support, if you are not sure who to ask please contact Ioana Chartier or </a:t>
            </a:r>
            <a:r>
              <a:rPr lang="en-US">
                <a:solidFill>
                  <a:prstClr val="black"/>
                </a:solidFill>
                <a:latin typeface="Calibri"/>
                <a:ea typeface="+mn-lt"/>
                <a:cs typeface="Calibri"/>
                <a:hlinkClick r:id="rId4">
                  <a:extLst>
                    <a:ext uri="{A12FA001-AC4F-418D-AE19-62706E023703}">
                      <ahyp:hlinkClr xmlns:ahyp="http://schemas.microsoft.com/office/drawing/2018/hyperlinkcolor" val="tx"/>
                    </a:ext>
                  </a:extLst>
                </a:hlinkClick>
              </a:rPr>
              <a:t>HR.IO@geneva.msf.org</a:t>
            </a:r>
            <a:r>
              <a:rPr lang="en-US">
                <a:solidFill>
                  <a:prstClr val="black"/>
                </a:solidFill>
                <a:latin typeface="Calibri"/>
                <a:ea typeface="+mn-lt"/>
                <a:cs typeface="Calibri"/>
              </a:rPr>
              <a:t>. </a:t>
            </a:r>
          </a:p>
          <a:p>
            <a:pPr>
              <a:spcBef>
                <a:spcPts val="600"/>
              </a:spcBef>
              <a:spcAft>
                <a:spcPts val="600"/>
              </a:spcAft>
              <a:defRPr/>
            </a:pPr>
            <a:r>
              <a:rPr lang="en-US" u="sng">
                <a:solidFill>
                  <a:prstClr val="black"/>
                </a:solidFill>
                <a:latin typeface="Calibri"/>
                <a:cs typeface="Calibri"/>
              </a:rPr>
              <a:t>Outplacement and reorientation support:</a:t>
            </a:r>
            <a:endParaRPr lang="en-US" u="sng">
              <a:solidFill>
                <a:prstClr val="black"/>
              </a:solidFill>
              <a:latin typeface="Calibri"/>
              <a:ea typeface="Calibri"/>
              <a:cs typeface="Calibri"/>
            </a:endParaRPr>
          </a:p>
          <a:p>
            <a:pPr marL="342900" indent="-342900">
              <a:spcBef>
                <a:spcPts val="600"/>
              </a:spcBef>
              <a:spcAft>
                <a:spcPts val="600"/>
              </a:spcAft>
              <a:buFont typeface="Arial" panose="020B0604020202020204" pitchFamily="34" charset="0"/>
              <a:buChar char="•"/>
              <a:defRPr/>
            </a:pPr>
            <a:r>
              <a:rPr lang="en-US">
                <a:solidFill>
                  <a:prstClr val="black"/>
                </a:solidFill>
                <a:latin typeface="Calibri"/>
                <a:cs typeface="Calibri"/>
              </a:rPr>
              <a:t>For information on Outplacement support, please contact Akiko Kojima </a:t>
            </a:r>
            <a:r>
              <a:rPr lang="en-US">
                <a:solidFill>
                  <a:prstClr val="black"/>
                </a:solidFill>
                <a:latin typeface="Calibri"/>
                <a:cs typeface="Calibri"/>
                <a:hlinkClick r:id="rId5">
                  <a:extLst>
                    <a:ext uri="{A12FA001-AC4F-418D-AE19-62706E023703}">
                      <ahyp:hlinkClr xmlns:ahyp="http://schemas.microsoft.com/office/drawing/2018/hyperlinkcolor" val="tx"/>
                    </a:ext>
                  </a:extLst>
                </a:hlinkClick>
              </a:rPr>
              <a:t>akiko.hrm@gmail.com</a:t>
            </a:r>
            <a:endParaRPr lang="en-US">
              <a:solidFill>
                <a:prstClr val="black"/>
              </a:solidFill>
              <a:latin typeface="Calibri" panose="020F0502020204030204"/>
              <a:ea typeface="Calibri"/>
              <a:cs typeface="Calibri"/>
            </a:endParaRPr>
          </a:p>
          <a:p>
            <a:pPr marL="342900" indent="-342900">
              <a:spcBef>
                <a:spcPts val="600"/>
              </a:spcBef>
              <a:spcAft>
                <a:spcPts val="600"/>
              </a:spcAft>
              <a:buFont typeface="Arial" panose="020B0604020202020204" pitchFamily="34" charset="0"/>
              <a:buChar char="•"/>
              <a:defRPr/>
            </a:pPr>
            <a:r>
              <a:rPr lang="en-US">
                <a:solidFill>
                  <a:prstClr val="black"/>
                </a:solidFill>
                <a:latin typeface="Calibri" panose="020F0502020204030204"/>
                <a:cs typeface="Calibri"/>
              </a:rPr>
              <a:t>For Professional Reorientation support, please ask Ioana Chartier to put you in touch with Nancy </a:t>
            </a:r>
            <a:r>
              <a:rPr lang="en-US" err="1">
                <a:solidFill>
                  <a:prstClr val="black"/>
                </a:solidFill>
                <a:latin typeface="Calibri" panose="020F0502020204030204"/>
                <a:cs typeface="Calibri"/>
              </a:rPr>
              <a:t>Bonami</a:t>
            </a:r>
            <a:r>
              <a:rPr lang="en-US">
                <a:solidFill>
                  <a:prstClr val="black"/>
                </a:solidFill>
                <a:latin typeface="Calibri" panose="020F0502020204030204"/>
                <a:cs typeface="Calibri"/>
              </a:rPr>
              <a:t> </a:t>
            </a:r>
            <a:endParaRPr lang="en-US">
              <a:solidFill>
                <a:prstClr val="black"/>
              </a:solidFill>
              <a:latin typeface="Calibri"/>
              <a:ea typeface="Calibri"/>
              <a:cs typeface="Calibri"/>
            </a:endParaRPr>
          </a:p>
          <a:p>
            <a:pPr>
              <a:spcBef>
                <a:spcPts val="600"/>
              </a:spcBef>
              <a:spcAft>
                <a:spcPts val="600"/>
              </a:spcAft>
              <a:defRPr/>
            </a:pPr>
            <a:r>
              <a:rPr lang="en-US" u="sng">
                <a:solidFill>
                  <a:prstClr val="black"/>
                </a:solidFill>
                <a:latin typeface="Calibri"/>
                <a:cs typeface="Calibri"/>
              </a:rPr>
              <a:t>General information:</a:t>
            </a:r>
            <a:endParaRPr lang="en-US" u="sng">
              <a:solidFill>
                <a:prstClr val="black"/>
              </a:solidFill>
              <a:latin typeface="Calibri"/>
              <a:ea typeface="Calibri"/>
              <a:cs typeface="Calibri"/>
            </a:endParaRPr>
          </a:p>
          <a:p>
            <a:pPr marL="342900" indent="-342900">
              <a:spcBef>
                <a:spcPts val="600"/>
              </a:spcBef>
              <a:spcAft>
                <a:spcPts val="600"/>
              </a:spcAft>
              <a:buFont typeface="Arial" panose="020B0604020202020204" pitchFamily="34" charset="0"/>
              <a:buChar char="•"/>
              <a:defRPr/>
            </a:pPr>
            <a:r>
              <a:rPr lang="en-US">
                <a:solidFill>
                  <a:prstClr val="black"/>
                </a:solidFill>
                <a:latin typeface="Calibri"/>
                <a:cs typeface="Calibri"/>
              </a:rPr>
              <a:t>For a complaint</a:t>
            </a:r>
            <a:r>
              <a:rPr lang="en-US" strike="sngStrike">
                <a:solidFill>
                  <a:prstClr val="black"/>
                </a:solidFill>
                <a:latin typeface="Calibri"/>
                <a:cs typeface="Calibri"/>
              </a:rPr>
              <a:t>s</a:t>
            </a:r>
            <a:r>
              <a:rPr lang="en-US">
                <a:solidFill>
                  <a:prstClr val="black"/>
                </a:solidFill>
                <a:latin typeface="Calibri"/>
                <a:cs typeface="Calibri"/>
              </a:rPr>
              <a:t> about this process please contact the MSF International Staff Committee who will relay them to the responsible bodies or individuals</a:t>
            </a:r>
            <a:endParaRPr lang="en-US">
              <a:solidFill>
                <a:prstClr val="black"/>
              </a:solidFill>
              <a:latin typeface="Calibri"/>
              <a:ea typeface="Calibri"/>
              <a:cs typeface="Calibri"/>
            </a:endParaRPr>
          </a:p>
          <a:p>
            <a:pPr marL="342900" indent="-342900">
              <a:spcBef>
                <a:spcPts val="600"/>
              </a:spcBef>
              <a:spcAft>
                <a:spcPts val="600"/>
              </a:spcAft>
              <a:buFont typeface="Arial" panose="020B0604020202020204" pitchFamily="34" charset="0"/>
              <a:buChar char="•"/>
              <a:defRPr/>
            </a:pPr>
            <a:r>
              <a:rPr lang="en-US">
                <a:solidFill>
                  <a:prstClr val="black"/>
                </a:solidFill>
                <a:latin typeface="Calibri"/>
                <a:cs typeface="Calibri"/>
              </a:rPr>
              <a:t>If you have questions of clarifications on the plan or its implementation and are not sure who to contact, please write to </a:t>
            </a:r>
            <a:r>
              <a:rPr lang="en-US">
                <a:solidFill>
                  <a:prstClr val="black"/>
                </a:solidFill>
                <a:latin typeface="Calibri"/>
                <a:cs typeface="Calibri"/>
                <a:hlinkClick r:id="rId6"/>
              </a:rPr>
              <a:t>APH-Transition.IO@geneva.msf.org</a:t>
            </a:r>
            <a:r>
              <a:rPr lang="en-US">
                <a:solidFill>
                  <a:prstClr val="black"/>
                </a:solidFill>
                <a:latin typeface="Calibri"/>
                <a:cs typeface="Calibri"/>
              </a:rPr>
              <a:t> and the OMC and or IO HR answer as promptly as possible.</a:t>
            </a:r>
            <a:endParaRPr lang="en-US">
              <a:solidFill>
                <a:prstClr val="black"/>
              </a:solidFill>
              <a:latin typeface="Calibri"/>
              <a:ea typeface="Calibri"/>
              <a:cs typeface="Calibri"/>
            </a:endParaRPr>
          </a:p>
        </p:txBody>
      </p:sp>
    </p:spTree>
    <p:extLst>
      <p:ext uri="{BB962C8B-B14F-4D97-AF65-F5344CB8AC3E}">
        <p14:creationId xmlns:p14="http://schemas.microsoft.com/office/powerpoint/2010/main" val="11695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572838" y="1343174"/>
            <a:ext cx="11046324" cy="3704816"/>
          </a:xfrm>
        </p:spPr>
        <p:txBody>
          <a:bodyPr vert="horz" lIns="91440" tIns="45720" rIns="91440" bIns="45720" rtlCol="0" anchor="t">
            <a:noAutofit/>
          </a:bodyPr>
          <a:lstStyle/>
          <a:p>
            <a:pPr marL="457200" indent="-457200">
              <a:buAutoNum type="arabicPeriod"/>
            </a:pPr>
            <a:r>
              <a:rPr lang="en-US" b="1">
                <a:solidFill>
                  <a:schemeClr val="bg1">
                    <a:lumMod val="75000"/>
                  </a:schemeClr>
                </a:solidFill>
                <a:latin typeface="Calibri"/>
                <a:ea typeface="Calibri"/>
                <a:cs typeface="Calibri"/>
              </a:rPr>
              <a:t>Introduction</a:t>
            </a:r>
          </a:p>
          <a:p>
            <a:pPr marL="457200" indent="-457200">
              <a:buFont typeface="Arial" panose="020B0604020202020204" pitchFamily="34" charset="0"/>
              <a:buAutoNum type="arabicPeriod"/>
            </a:pPr>
            <a:r>
              <a:rPr lang="en-US" b="1">
                <a:solidFill>
                  <a:schemeClr val="bg1">
                    <a:lumMod val="75000"/>
                  </a:schemeClr>
                </a:solidFill>
                <a:latin typeface="Calibri"/>
                <a:ea typeface="Calibri"/>
                <a:cs typeface="Calibri"/>
              </a:rPr>
              <a:t>Recent developments and background</a:t>
            </a:r>
          </a:p>
          <a:p>
            <a:pPr marL="457200" indent="-457200">
              <a:buAutoNum type="arabicPeriod"/>
            </a:pPr>
            <a:r>
              <a:rPr lang="en-US" b="1">
                <a:solidFill>
                  <a:schemeClr val="bg1">
                    <a:lumMod val="75000"/>
                  </a:schemeClr>
                </a:solidFill>
                <a:latin typeface="Calibri"/>
                <a:ea typeface="Calibri"/>
                <a:cs typeface="Calibri"/>
              </a:rPr>
              <a:t>Objectives, consultations and approach</a:t>
            </a:r>
          </a:p>
          <a:p>
            <a:pPr marL="457200" indent="-457200">
              <a:buAutoNum type="arabicPeriod"/>
            </a:pPr>
            <a:r>
              <a:rPr lang="en-US" b="1">
                <a:solidFill>
                  <a:schemeClr val="bg1">
                    <a:lumMod val="75000"/>
                  </a:schemeClr>
                </a:solidFill>
                <a:latin typeface="Calibri"/>
                <a:ea typeface="Calibri"/>
                <a:cs typeface="Calibri"/>
              </a:rPr>
              <a:t>Key elements of the AC HR Transition plan</a:t>
            </a:r>
          </a:p>
          <a:p>
            <a:pPr marL="457200" indent="-457200">
              <a:buAutoNum type="arabicPeriod"/>
            </a:pPr>
            <a:r>
              <a:rPr lang="en-US" b="1">
                <a:latin typeface="Calibri"/>
                <a:ea typeface="Calibri"/>
                <a:cs typeface="Calibri"/>
              </a:rPr>
              <a:t>Next steps</a:t>
            </a:r>
            <a:endParaRPr lang="en-US" sz="1000" b="1">
              <a:latin typeface="Calibri"/>
              <a:ea typeface="Calibri"/>
              <a:cs typeface="Calibri"/>
            </a:endParaRPr>
          </a:p>
          <a:p>
            <a:pPr marL="457200" indent="-457200">
              <a:buAutoNum type="arabicPeriod"/>
            </a:pPr>
            <a:r>
              <a:rPr lang="en-US" b="1">
                <a:solidFill>
                  <a:schemeClr val="bg1">
                    <a:lumMod val="75000"/>
                  </a:schemeClr>
                </a:solidFill>
                <a:latin typeface="Calibri"/>
                <a:ea typeface="Calibri"/>
                <a:cs typeface="Calibri"/>
              </a:rPr>
              <a:t>Q&amp;A </a:t>
            </a:r>
            <a:endParaRPr lang="en-US">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591668" y="1"/>
            <a:ext cx="9923932" cy="939114"/>
          </a:xfrm>
        </p:spPr>
        <p:txBody>
          <a:bodyPr>
            <a:normAutofit/>
          </a:bodyPr>
          <a:lstStyle/>
          <a:p>
            <a:r>
              <a:rPr lang="en-US" sz="3600">
                <a:solidFill>
                  <a:srgbClr val="FF0000"/>
                </a:solidFill>
                <a:latin typeface="Calibri"/>
                <a:ea typeface="Calibri"/>
                <a:cs typeface="Calibri"/>
              </a:rPr>
              <a:t>Topics </a:t>
            </a: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2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Next steps</a:t>
            </a:r>
            <a:endParaRPr lang="en-US"/>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415278" y="1032069"/>
            <a:ext cx="11208023" cy="5940088"/>
          </a:xfrm>
          <a:prstGeom prst="rect">
            <a:avLst/>
          </a:prstGeom>
          <a:noFill/>
        </p:spPr>
        <p:txBody>
          <a:bodyPr wrap="square" lIns="91440" tIns="45720" rIns="91440" bIns="45720" rtlCol="0" anchor="t">
            <a:spAutoFit/>
          </a:bodyPr>
          <a:lstStyle/>
          <a:p>
            <a:pPr>
              <a:defRPr/>
            </a:pPr>
            <a:r>
              <a:rPr lang="en-US" sz="2000" b="1" u="sng">
                <a:solidFill>
                  <a:prstClr val="black"/>
                </a:solidFill>
                <a:latin typeface="Calibri" panose="020F0502020204030204"/>
                <a:cs typeface="Calibri"/>
              </a:rPr>
              <a:t>AC staff transition </a:t>
            </a:r>
          </a:p>
          <a:p>
            <a:pPr>
              <a:defRPr/>
            </a:pPr>
            <a:endParaRPr lang="en-US" sz="2000" b="1">
              <a:solidFill>
                <a:prstClr val="black"/>
              </a:solidFill>
              <a:latin typeface="Calibri" panose="020F0502020204030204"/>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cs typeface="Calibri"/>
              </a:rPr>
              <a:t>20th of June</a:t>
            </a:r>
            <a:r>
              <a:rPr lang="en-US" sz="2000">
                <a:solidFill>
                  <a:prstClr val="black"/>
                </a:solidFill>
                <a:latin typeface="Calibri" panose="020F0502020204030204"/>
                <a:cs typeface="Calibri"/>
              </a:rPr>
              <a:t> – AC exclusive positions recruitment information session</a:t>
            </a:r>
            <a:endParaRPr lang="en-US" sz="2000">
              <a:solidFill>
                <a:prstClr val="black"/>
              </a:solidFill>
              <a:latin typeface="Calibri" panose="020F0502020204030204"/>
              <a:ea typeface="Calibri"/>
              <a:cs typeface="Calibri"/>
            </a:endParaRPr>
          </a:p>
          <a:p>
            <a:pPr marL="342900" indent="-342900">
              <a:buFont typeface="Arial" panose="020B0604020202020204" pitchFamily="34" charset="0"/>
              <a:buChar char="•"/>
              <a:defRPr/>
            </a:pPr>
            <a:endParaRPr lang="en-US" sz="2000">
              <a:solidFill>
                <a:prstClr val="black"/>
              </a:solidFill>
              <a:latin typeface="Calibri" panose="020F0502020204030204"/>
              <a:ea typeface="Calibri"/>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ea typeface="Calibri"/>
                <a:cs typeface="Calibri"/>
              </a:rPr>
              <a:t>24th of June</a:t>
            </a:r>
            <a:r>
              <a:rPr lang="en-US" sz="2000">
                <a:solidFill>
                  <a:prstClr val="black"/>
                </a:solidFill>
                <a:latin typeface="Calibri" panose="020F0502020204030204"/>
                <a:ea typeface="Calibri"/>
                <a:cs typeface="Calibri"/>
              </a:rPr>
              <a:t> – </a:t>
            </a:r>
            <a:r>
              <a:rPr lang="en-US" sz="2000">
                <a:solidFill>
                  <a:prstClr val="black"/>
                </a:solidFill>
                <a:latin typeface="Calibri" panose="020F0502020204030204"/>
                <a:cs typeface="Calibri"/>
              </a:rPr>
              <a:t>AC exclusive positions </a:t>
            </a:r>
            <a:r>
              <a:rPr lang="en-US" sz="2000">
                <a:solidFill>
                  <a:prstClr val="black"/>
                </a:solidFill>
                <a:latin typeface="Calibri" panose="020F0502020204030204"/>
                <a:ea typeface="Calibri"/>
                <a:cs typeface="Calibri"/>
              </a:rPr>
              <a:t>opened</a:t>
            </a:r>
          </a:p>
          <a:p>
            <a:pPr marL="342900" indent="-342900">
              <a:buFont typeface="Arial" panose="020B0604020202020204" pitchFamily="34" charset="0"/>
              <a:buChar char="•"/>
              <a:defRPr/>
            </a:pPr>
            <a:endParaRPr lang="en-US" sz="2000">
              <a:solidFill>
                <a:prstClr val="black"/>
              </a:solidFill>
              <a:latin typeface="Calibri" panose="020F0502020204030204"/>
              <a:ea typeface="Calibri"/>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ea typeface="Calibri"/>
                <a:cs typeface="Calibri"/>
              </a:rPr>
              <a:t>September</a:t>
            </a:r>
            <a:r>
              <a:rPr lang="en-US" sz="2000">
                <a:solidFill>
                  <a:prstClr val="black"/>
                </a:solidFill>
                <a:latin typeface="Calibri" panose="020F0502020204030204"/>
                <a:ea typeface="Calibri"/>
                <a:cs typeface="Calibri"/>
              </a:rPr>
              <a:t> – Completion of recruitment of AC exclusive positions</a:t>
            </a:r>
          </a:p>
          <a:p>
            <a:pPr marL="342900" indent="-342900">
              <a:buFont typeface="Arial" panose="020B0604020202020204" pitchFamily="34" charset="0"/>
              <a:buChar char="•"/>
              <a:defRPr/>
            </a:pPr>
            <a:endParaRPr lang="en-US" sz="2000" b="1">
              <a:solidFill>
                <a:prstClr val="black"/>
              </a:solidFill>
              <a:latin typeface="Calibri" panose="020F0502020204030204"/>
              <a:ea typeface="Calibri"/>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ea typeface="Calibri"/>
                <a:cs typeface="Calibri"/>
              </a:rPr>
              <a:t>October-December</a:t>
            </a:r>
            <a:r>
              <a:rPr lang="en-US" sz="2000">
                <a:solidFill>
                  <a:prstClr val="black"/>
                </a:solidFill>
                <a:latin typeface="Calibri" panose="020F0502020204030204"/>
                <a:ea typeface="Calibri"/>
                <a:cs typeface="Calibri"/>
              </a:rPr>
              <a:t> – AC staff not transitioned serve notice with no obligation to work</a:t>
            </a:r>
          </a:p>
          <a:p>
            <a:pPr>
              <a:defRPr/>
            </a:pPr>
            <a:endParaRPr lang="en-US" sz="2000" b="1">
              <a:solidFill>
                <a:prstClr val="black"/>
              </a:solidFill>
              <a:latin typeface="Calibri" panose="020F0502020204030204"/>
              <a:ea typeface="Calibri"/>
              <a:cs typeface="Calibri"/>
            </a:endParaRPr>
          </a:p>
          <a:p>
            <a:pPr>
              <a:defRPr/>
            </a:pPr>
            <a:r>
              <a:rPr lang="en-US" sz="2000" b="1" u="sng">
                <a:solidFill>
                  <a:prstClr val="black"/>
                </a:solidFill>
                <a:latin typeface="Calibri" panose="020F0502020204030204"/>
                <a:ea typeface="Calibri"/>
                <a:cs typeface="Calibri"/>
              </a:rPr>
              <a:t>Transition of initiatives</a:t>
            </a:r>
          </a:p>
          <a:p>
            <a:pPr>
              <a:defRPr/>
            </a:pPr>
            <a:endParaRPr lang="en-US" sz="2000" b="1">
              <a:solidFill>
                <a:prstClr val="black"/>
              </a:solidFill>
              <a:latin typeface="Calibri" panose="020F0502020204030204"/>
              <a:ea typeface="Calibri"/>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ea typeface="Calibri"/>
                <a:cs typeface="Calibri"/>
              </a:rPr>
              <a:t>July – September </a:t>
            </a:r>
            <a:r>
              <a:rPr lang="en-US" sz="2000">
                <a:solidFill>
                  <a:prstClr val="black"/>
                </a:solidFill>
                <a:latin typeface="Calibri" panose="020F0502020204030204"/>
                <a:ea typeface="Calibri"/>
                <a:cs typeface="Calibri"/>
              </a:rPr>
              <a:t>– planning for handover of “non Common Priorities” initiatives </a:t>
            </a:r>
            <a:endParaRPr lang="en-US" sz="2000" b="1">
              <a:solidFill>
                <a:prstClr val="black"/>
              </a:solidFill>
              <a:latin typeface="Calibri" panose="020F0502020204030204"/>
              <a:ea typeface="Calibri"/>
              <a:cs typeface="Calibri"/>
            </a:endParaRPr>
          </a:p>
          <a:p>
            <a:pPr marL="342900" indent="-342900">
              <a:buFont typeface="Arial" panose="020B0604020202020204" pitchFamily="34" charset="0"/>
              <a:buChar char="•"/>
              <a:defRPr/>
            </a:pPr>
            <a:endParaRPr lang="en-US" sz="2000" b="1">
              <a:solidFill>
                <a:prstClr val="black"/>
              </a:solidFill>
              <a:latin typeface="Calibri" panose="020F0502020204030204"/>
              <a:ea typeface="Calibri"/>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ea typeface="Calibri"/>
                <a:cs typeface="Calibri"/>
              </a:rPr>
              <a:t>December </a:t>
            </a:r>
            <a:r>
              <a:rPr lang="en-US" sz="2000">
                <a:solidFill>
                  <a:prstClr val="black"/>
                </a:solidFill>
                <a:latin typeface="Calibri" panose="020F0502020204030204"/>
                <a:ea typeface="Calibri"/>
                <a:cs typeface="Calibri"/>
              </a:rPr>
              <a:t>– Final handover of AC portfolio to APH Structure and other relevant MSF entities. </a:t>
            </a:r>
          </a:p>
          <a:p>
            <a:pPr marL="342900" indent="-342900">
              <a:buFont typeface="Arial" panose="020B0604020202020204" pitchFamily="34" charset="0"/>
              <a:buChar char="•"/>
              <a:defRPr/>
            </a:pPr>
            <a:endParaRPr lang="en-US" sz="2000">
              <a:solidFill>
                <a:prstClr val="black"/>
              </a:solidFill>
              <a:highlight>
                <a:srgbClr val="FFFF00"/>
              </a:highlight>
              <a:latin typeface="Calibri" panose="020F0502020204030204"/>
              <a:ea typeface="Calibri"/>
              <a:cs typeface="Calibri"/>
            </a:endParaRPr>
          </a:p>
          <a:p>
            <a:pPr marL="342900" indent="-342900">
              <a:buFont typeface="Arial" panose="020B0604020202020204" pitchFamily="34" charset="0"/>
              <a:buChar char="•"/>
              <a:defRPr/>
            </a:pPr>
            <a:r>
              <a:rPr lang="en-US" sz="2000" b="1">
                <a:solidFill>
                  <a:prstClr val="black"/>
                </a:solidFill>
                <a:latin typeface="Calibri" panose="020F0502020204030204"/>
                <a:ea typeface="Calibri"/>
                <a:cs typeface="Calibri"/>
              </a:rPr>
              <a:t>January -</a:t>
            </a:r>
            <a:r>
              <a:rPr lang="en-US" sz="2000">
                <a:solidFill>
                  <a:prstClr val="black"/>
                </a:solidFill>
                <a:latin typeface="Calibri" panose="020F0502020204030204"/>
                <a:ea typeface="Calibri"/>
                <a:cs typeface="Calibri"/>
              </a:rPr>
              <a:t>  AC recruited “exclusive positions” reports to APH Structure.</a:t>
            </a:r>
          </a:p>
          <a:p>
            <a:pPr>
              <a:defRPr/>
            </a:pPr>
            <a:endParaRPr lang="en-US" sz="2000">
              <a:solidFill>
                <a:prstClr val="black"/>
              </a:solidFill>
              <a:latin typeface="Calibri" panose="020F0502020204030204"/>
              <a:ea typeface="Calibri"/>
              <a:cs typeface="Calibri"/>
            </a:endParaRPr>
          </a:p>
          <a:p>
            <a:pPr>
              <a:defRPr/>
            </a:pPr>
            <a:endParaRPr lang="en-US" sz="20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16565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572838" y="1343174"/>
            <a:ext cx="11046324" cy="3704816"/>
          </a:xfrm>
        </p:spPr>
        <p:txBody>
          <a:bodyPr vert="horz" lIns="91440" tIns="45720" rIns="91440" bIns="45720" rtlCol="0" anchor="t">
            <a:noAutofit/>
          </a:bodyPr>
          <a:lstStyle/>
          <a:p>
            <a:pPr marL="457200" indent="-457200">
              <a:buAutoNum type="arabicPeriod"/>
            </a:pPr>
            <a:r>
              <a:rPr lang="en-US" b="1">
                <a:solidFill>
                  <a:schemeClr val="bg1">
                    <a:lumMod val="75000"/>
                  </a:schemeClr>
                </a:solidFill>
                <a:latin typeface="Calibri"/>
                <a:ea typeface="Calibri"/>
                <a:cs typeface="Calibri"/>
              </a:rPr>
              <a:t>Introduction</a:t>
            </a:r>
          </a:p>
          <a:p>
            <a:pPr marL="457200" indent="-457200">
              <a:buFont typeface="Arial" panose="020B0604020202020204" pitchFamily="34" charset="0"/>
              <a:buAutoNum type="arabicPeriod"/>
            </a:pPr>
            <a:r>
              <a:rPr lang="en-US" b="1">
                <a:solidFill>
                  <a:schemeClr val="bg1">
                    <a:lumMod val="75000"/>
                  </a:schemeClr>
                </a:solidFill>
                <a:latin typeface="Calibri"/>
                <a:ea typeface="Calibri"/>
                <a:cs typeface="Calibri"/>
              </a:rPr>
              <a:t>Recent developments and background</a:t>
            </a:r>
          </a:p>
          <a:p>
            <a:pPr marL="457200" indent="-457200">
              <a:buAutoNum type="arabicPeriod"/>
            </a:pPr>
            <a:r>
              <a:rPr lang="en-US" b="1">
                <a:solidFill>
                  <a:schemeClr val="bg1">
                    <a:lumMod val="75000"/>
                  </a:schemeClr>
                </a:solidFill>
                <a:latin typeface="Calibri"/>
                <a:ea typeface="Calibri"/>
                <a:cs typeface="Calibri"/>
              </a:rPr>
              <a:t>Objectives, consultations and approach</a:t>
            </a:r>
          </a:p>
          <a:p>
            <a:pPr marL="457200" indent="-457200">
              <a:buAutoNum type="arabicPeriod"/>
            </a:pPr>
            <a:r>
              <a:rPr lang="en-US" b="1">
                <a:solidFill>
                  <a:schemeClr val="bg1">
                    <a:lumMod val="75000"/>
                  </a:schemeClr>
                </a:solidFill>
                <a:latin typeface="Calibri"/>
                <a:ea typeface="Calibri"/>
                <a:cs typeface="Calibri"/>
              </a:rPr>
              <a:t>Key elements of the AC HR Transition plan</a:t>
            </a:r>
          </a:p>
          <a:p>
            <a:pPr marL="457200" indent="-457200">
              <a:buAutoNum type="arabicPeriod"/>
            </a:pPr>
            <a:r>
              <a:rPr lang="en-US" b="1">
                <a:solidFill>
                  <a:schemeClr val="bg1">
                    <a:lumMod val="75000"/>
                  </a:schemeClr>
                </a:solidFill>
                <a:latin typeface="Calibri"/>
                <a:ea typeface="Calibri"/>
                <a:cs typeface="Calibri"/>
              </a:rPr>
              <a:t>Next steps</a:t>
            </a:r>
            <a:endParaRPr lang="en-US" sz="1000" b="1">
              <a:solidFill>
                <a:schemeClr val="bg1">
                  <a:lumMod val="75000"/>
                </a:schemeClr>
              </a:solidFill>
              <a:latin typeface="Calibri"/>
              <a:ea typeface="Calibri"/>
              <a:cs typeface="Calibri"/>
            </a:endParaRPr>
          </a:p>
          <a:p>
            <a:pPr marL="457200" indent="-457200">
              <a:buAutoNum type="arabicPeriod"/>
            </a:pPr>
            <a:r>
              <a:rPr lang="en-US" b="1">
                <a:latin typeface="Calibri"/>
                <a:ea typeface="Calibri"/>
                <a:cs typeface="Calibri"/>
              </a:rPr>
              <a:t>Q&amp;A </a:t>
            </a:r>
            <a:endParaRPr lang="en-US">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591668" y="1"/>
            <a:ext cx="9923932" cy="939114"/>
          </a:xfrm>
        </p:spPr>
        <p:txBody>
          <a:bodyPr>
            <a:normAutofit/>
          </a:bodyPr>
          <a:lstStyle/>
          <a:p>
            <a:r>
              <a:rPr lang="en-US" sz="3600">
                <a:solidFill>
                  <a:srgbClr val="FF0000"/>
                </a:solidFill>
                <a:latin typeface="Calibri"/>
                <a:ea typeface="Calibri"/>
                <a:cs typeface="Calibri"/>
              </a:rPr>
              <a:t>Topics </a:t>
            </a: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34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30"/>
            <a:ext cx="10046525" cy="798285"/>
          </a:xfrm>
        </p:spPr>
        <p:txBody>
          <a:bodyPr vert="horz" lIns="91440" tIns="45720" rIns="91440" bIns="45720" rtlCol="0" anchor="ctr">
            <a:noAutofit/>
          </a:bodyPr>
          <a:lstStyle/>
          <a:p>
            <a:r>
              <a:rPr lang="en-GB" sz="2800">
                <a:solidFill>
                  <a:srgbClr val="FF0000"/>
                </a:solidFill>
                <a:latin typeface="Calibri"/>
                <a:cs typeface="Calibri"/>
              </a:rPr>
              <a:t>Introduction</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9E8F4F-0FA8-2B49-3DF8-A5418203E486}"/>
              </a:ext>
            </a:extLst>
          </p:cNvPr>
          <p:cNvSpPr txBox="1"/>
          <p:nvPr/>
        </p:nvSpPr>
        <p:spPr>
          <a:xfrm>
            <a:off x="301294" y="1737400"/>
            <a:ext cx="10983478" cy="3708708"/>
          </a:xfrm>
          <a:prstGeom prst="rect">
            <a:avLst/>
          </a:prstGeom>
          <a:noFill/>
        </p:spPr>
        <p:txBody>
          <a:bodyPr wrap="square" lIns="91440" tIns="45720" rIns="91440" bIns="45720" rtlCol="0" anchor="t">
            <a:spAutoFit/>
          </a:bodyPr>
          <a:lstStyle/>
          <a:p>
            <a:pPr marL="342900" indent="-342900">
              <a:spcBef>
                <a:spcPts val="1800"/>
              </a:spcBef>
              <a:spcAft>
                <a:spcPts val="1200"/>
              </a:spcAft>
              <a:buFont typeface="Arial" panose="020B0604020202020204" pitchFamily="34" charset="0"/>
              <a:buChar char="•"/>
              <a:defRPr/>
            </a:pPr>
            <a:r>
              <a:rPr lang="en-GB" sz="2000">
                <a:solidFill>
                  <a:prstClr val="black"/>
                </a:solidFill>
                <a:latin typeface="Calibri" panose="020F0502020204030204"/>
                <a:ea typeface="Calibri"/>
                <a:cs typeface="Calibri"/>
              </a:rPr>
              <a:t>Over the last 6 months the OMC has focused on defining a plan for transitioning the Access Campaign’s unique capacities, networks and initiatives to the new APH Structure for the start of its operations in January 2025. </a:t>
            </a:r>
          </a:p>
          <a:p>
            <a:pPr marL="342900" indent="-342900">
              <a:spcBef>
                <a:spcPts val="1800"/>
              </a:spcBef>
              <a:spcAft>
                <a:spcPts val="1200"/>
              </a:spcAft>
              <a:buFont typeface="Arial" panose="020B0604020202020204" pitchFamily="34" charset="0"/>
              <a:buChar char="•"/>
              <a:defRPr/>
            </a:pPr>
            <a:r>
              <a:rPr lang="en-GB" sz="2000">
                <a:solidFill>
                  <a:prstClr val="black"/>
                </a:solidFill>
                <a:latin typeface="Calibri" panose="020F0502020204030204"/>
                <a:ea typeface="Calibri"/>
                <a:cs typeface="Calibri"/>
              </a:rPr>
              <a:t>The presentation today, will explain the details of this plan and how we got there: critical assumptions and how they have developed over the last period.</a:t>
            </a:r>
          </a:p>
          <a:p>
            <a:pPr marL="342900" indent="-342900">
              <a:spcBef>
                <a:spcPts val="1800"/>
              </a:spcBef>
              <a:spcAft>
                <a:spcPts val="1200"/>
              </a:spcAft>
              <a:buFont typeface="Arial" panose="020B0604020202020204" pitchFamily="34" charset="0"/>
              <a:buChar char="•"/>
              <a:defRPr/>
            </a:pPr>
            <a:r>
              <a:rPr lang="en-GB" sz="2000">
                <a:solidFill>
                  <a:prstClr val="black"/>
                </a:solidFill>
                <a:latin typeface="Calibri" panose="020F0502020204030204"/>
                <a:ea typeface="Calibri"/>
                <a:cs typeface="Calibri"/>
              </a:rPr>
              <a:t>From January 2025 the new APH Structure will take over APH initiatives currently managed by the Access Campaign (AC) that are consistent with MSF’s new APH Common Priorities.</a:t>
            </a:r>
          </a:p>
          <a:p>
            <a:pPr marL="342900" indent="-342900">
              <a:spcBef>
                <a:spcPts val="1800"/>
              </a:spcBef>
              <a:spcAft>
                <a:spcPts val="1200"/>
              </a:spcAft>
              <a:buFont typeface="Arial" panose="020B0604020202020204" pitchFamily="34" charset="0"/>
              <a:buChar char="•"/>
              <a:defRPr/>
            </a:pPr>
            <a:r>
              <a:rPr lang="en-GB" sz="2000">
                <a:latin typeface="Calibri" panose="020F0502020204030204"/>
                <a:ea typeface="Calibri"/>
                <a:cs typeface="Calibri"/>
              </a:rPr>
              <a:t>Consequently, the APH Structure will replace the AC from January 2025.</a:t>
            </a:r>
            <a:endParaRPr lang="en-GB" sz="2000" strike="sngStrike">
              <a:latin typeface="Calibri" panose="020F0502020204030204"/>
              <a:ea typeface="Calibri"/>
              <a:cs typeface="Calibri"/>
            </a:endParaRPr>
          </a:p>
        </p:txBody>
      </p:sp>
    </p:spTree>
    <p:extLst>
      <p:ext uri="{BB962C8B-B14F-4D97-AF65-F5344CB8AC3E}">
        <p14:creationId xmlns:p14="http://schemas.microsoft.com/office/powerpoint/2010/main" val="204965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572838" y="1343174"/>
            <a:ext cx="11046324" cy="3704816"/>
          </a:xfrm>
        </p:spPr>
        <p:txBody>
          <a:bodyPr vert="horz" lIns="91440" tIns="45720" rIns="91440" bIns="45720" rtlCol="0" anchor="t">
            <a:noAutofit/>
          </a:bodyPr>
          <a:lstStyle/>
          <a:p>
            <a:pPr marL="457200" indent="-457200">
              <a:buAutoNum type="arabicPeriod"/>
            </a:pPr>
            <a:r>
              <a:rPr lang="en-US" b="1">
                <a:solidFill>
                  <a:schemeClr val="bg1">
                    <a:lumMod val="75000"/>
                  </a:schemeClr>
                </a:solidFill>
                <a:latin typeface="Calibri"/>
                <a:ea typeface="Calibri"/>
                <a:cs typeface="Calibri"/>
              </a:rPr>
              <a:t>Introduction</a:t>
            </a:r>
          </a:p>
          <a:p>
            <a:pPr marL="457200" indent="-457200">
              <a:buAutoNum type="arabicPeriod"/>
            </a:pPr>
            <a:r>
              <a:rPr lang="en-US" b="1">
                <a:latin typeface="Calibri"/>
                <a:ea typeface="Calibri"/>
                <a:cs typeface="Calibri"/>
              </a:rPr>
              <a:t>Recent developments and background</a:t>
            </a:r>
            <a:endParaRPr lang="en-US" sz="1050" b="1">
              <a:latin typeface="Calibri"/>
              <a:ea typeface="Calibri"/>
              <a:cs typeface="Calibri"/>
            </a:endParaRPr>
          </a:p>
          <a:p>
            <a:pPr marL="457200" indent="-457200">
              <a:buAutoNum type="arabicPeriod"/>
            </a:pPr>
            <a:r>
              <a:rPr lang="en-US" b="1">
                <a:solidFill>
                  <a:schemeClr val="bg1">
                    <a:lumMod val="75000"/>
                  </a:schemeClr>
                </a:solidFill>
                <a:latin typeface="Calibri"/>
                <a:ea typeface="Calibri"/>
                <a:cs typeface="Calibri"/>
              </a:rPr>
              <a:t>Objectives, consultations and approach</a:t>
            </a:r>
          </a:p>
          <a:p>
            <a:pPr marL="457200" indent="-457200">
              <a:buAutoNum type="arabicPeriod"/>
            </a:pPr>
            <a:r>
              <a:rPr lang="en-US" b="1">
                <a:solidFill>
                  <a:schemeClr val="bg1">
                    <a:lumMod val="75000"/>
                  </a:schemeClr>
                </a:solidFill>
                <a:latin typeface="Calibri"/>
                <a:ea typeface="Calibri"/>
                <a:cs typeface="Calibri"/>
              </a:rPr>
              <a:t>Key elements of the AC HR Transition plan</a:t>
            </a:r>
          </a:p>
          <a:p>
            <a:pPr marL="457200" indent="-457200">
              <a:buAutoNum type="arabicPeriod"/>
            </a:pPr>
            <a:r>
              <a:rPr lang="en-US" b="1">
                <a:solidFill>
                  <a:schemeClr val="bg1">
                    <a:lumMod val="75000"/>
                  </a:schemeClr>
                </a:solidFill>
                <a:latin typeface="Calibri"/>
                <a:ea typeface="Calibri"/>
                <a:cs typeface="Calibri"/>
              </a:rPr>
              <a:t>Next steps</a:t>
            </a:r>
            <a:endParaRPr lang="en-US" sz="1000" b="1">
              <a:solidFill>
                <a:schemeClr val="bg1">
                  <a:lumMod val="75000"/>
                </a:schemeClr>
              </a:solidFill>
              <a:latin typeface="Calibri"/>
              <a:ea typeface="Calibri"/>
              <a:cs typeface="Calibri"/>
            </a:endParaRPr>
          </a:p>
          <a:p>
            <a:pPr marL="457200" indent="-457200">
              <a:buAutoNum type="arabicPeriod"/>
            </a:pPr>
            <a:r>
              <a:rPr lang="en-US" b="1">
                <a:solidFill>
                  <a:schemeClr val="bg1">
                    <a:lumMod val="75000"/>
                  </a:schemeClr>
                </a:solidFill>
                <a:latin typeface="Calibri"/>
                <a:ea typeface="Calibri"/>
                <a:cs typeface="Calibri"/>
              </a:rPr>
              <a:t>Q&amp;A </a:t>
            </a:r>
            <a:endParaRPr lang="en-US">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591668" y="1"/>
            <a:ext cx="9923932" cy="939114"/>
          </a:xfrm>
        </p:spPr>
        <p:txBody>
          <a:bodyPr>
            <a:normAutofit/>
          </a:bodyPr>
          <a:lstStyle/>
          <a:p>
            <a:r>
              <a:rPr lang="en-US" sz="3600">
                <a:solidFill>
                  <a:srgbClr val="FF0000"/>
                </a:solidFill>
                <a:latin typeface="Calibri"/>
                <a:ea typeface="Calibri"/>
                <a:cs typeface="Calibri"/>
              </a:rPr>
              <a:t>Topics </a:t>
            </a: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56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Objectives, new planning assumptions and adaptation</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9E8F4F-0FA8-2B49-3DF8-A5418203E486}"/>
              </a:ext>
            </a:extLst>
          </p:cNvPr>
          <p:cNvSpPr txBox="1"/>
          <p:nvPr/>
        </p:nvSpPr>
        <p:spPr>
          <a:xfrm>
            <a:off x="301294" y="1067728"/>
            <a:ext cx="11539939" cy="5109091"/>
          </a:xfrm>
          <a:prstGeom prst="rect">
            <a:avLst/>
          </a:prstGeom>
          <a:noFill/>
        </p:spPr>
        <p:txBody>
          <a:bodyPr wrap="square" lIns="91440" tIns="45720" rIns="91440" bIns="45720" rtlCol="0" anchor="t">
            <a:spAutoFit/>
          </a:bodyPr>
          <a:lstStyle/>
          <a:p>
            <a:pPr marL="285750" indent="-285750">
              <a:spcBef>
                <a:spcPts val="2400"/>
              </a:spcBef>
              <a:buFont typeface="Arial" panose="020B0604020202020204" pitchFamily="34" charset="0"/>
              <a:buChar char="•"/>
              <a:defRPr/>
            </a:pPr>
            <a:r>
              <a:rPr lang="en-GB" sz="2000">
                <a:solidFill>
                  <a:prstClr val="black"/>
                </a:solidFill>
                <a:latin typeface="Calibri"/>
                <a:ea typeface="Calibri"/>
                <a:cs typeface="Calibri"/>
              </a:rPr>
              <a:t>The AC HR Transition objectives are </a:t>
            </a:r>
            <a:r>
              <a:rPr lang="en-GB" sz="2000">
                <a:effectLst/>
                <a:latin typeface="Calibri"/>
                <a:ea typeface="Calibri"/>
                <a:cs typeface="Calibri"/>
              </a:rPr>
              <a:t>to:</a:t>
            </a:r>
          </a:p>
          <a:p>
            <a:pPr marL="800100" lvl="1" indent="-342900">
              <a:spcBef>
                <a:spcPts val="600"/>
              </a:spcBef>
              <a:buAutoNum type="arabicPeriod"/>
              <a:defRPr/>
            </a:pPr>
            <a:r>
              <a:rPr lang="en-GB" sz="2000">
                <a:latin typeface="Calibri"/>
                <a:ea typeface="Calibri"/>
                <a:cs typeface="Calibri"/>
              </a:rPr>
              <a:t>E</a:t>
            </a:r>
            <a:r>
              <a:rPr lang="en-GB" sz="2000">
                <a:effectLst/>
                <a:latin typeface="Calibri"/>
                <a:ea typeface="Calibri"/>
                <a:cs typeface="Calibri"/>
              </a:rPr>
              <a:t>nsure the timely and effective recruitment of APH staff </a:t>
            </a:r>
            <a:r>
              <a:rPr lang="en-GB" sz="2000">
                <a:latin typeface="Calibri"/>
                <a:ea typeface="Calibri"/>
                <a:cs typeface="Calibri"/>
              </a:rPr>
              <a:t>for</a:t>
            </a:r>
            <a:r>
              <a:rPr lang="en-GB" sz="2000">
                <a:effectLst/>
                <a:latin typeface="Calibri"/>
                <a:ea typeface="Calibri"/>
                <a:cs typeface="Calibri"/>
              </a:rPr>
              <a:t> the new APH </a:t>
            </a:r>
            <a:r>
              <a:rPr lang="en-GB" sz="2000">
                <a:latin typeface="Calibri"/>
                <a:ea typeface="Calibri"/>
                <a:cs typeface="Calibri"/>
              </a:rPr>
              <a:t>Model.</a:t>
            </a:r>
            <a:endParaRPr lang="en-GB" sz="2000">
              <a:effectLst/>
              <a:latin typeface="Calibri"/>
              <a:ea typeface="Calibri"/>
              <a:cs typeface="Calibri"/>
            </a:endParaRPr>
          </a:p>
          <a:p>
            <a:pPr marL="800100" lvl="1" indent="-342900">
              <a:spcBef>
                <a:spcPts val="600"/>
              </a:spcBef>
              <a:buAutoNum type="arabicPeriod"/>
              <a:defRPr/>
            </a:pPr>
            <a:r>
              <a:rPr lang="en-GB" sz="2000">
                <a:effectLst/>
                <a:latin typeface="Calibri"/>
                <a:ea typeface="Calibri"/>
                <a:cs typeface="Calibri"/>
              </a:rPr>
              <a:t>Preserve APH capacity, networks and initiatives [as much as possible].</a:t>
            </a:r>
            <a:endParaRPr lang="en-GB" sz="2000">
              <a:solidFill>
                <a:prstClr val="black"/>
              </a:solidFill>
              <a:latin typeface="Calibri"/>
              <a:ea typeface="Calibri"/>
              <a:cs typeface="Calibri"/>
            </a:endParaRPr>
          </a:p>
          <a:p>
            <a:pPr marL="342900" indent="-342900">
              <a:spcBef>
                <a:spcPts val="1800"/>
              </a:spcBef>
              <a:spcAft>
                <a:spcPts val="600"/>
              </a:spcAft>
              <a:buFont typeface="Arial" panose="020B0604020202020204" pitchFamily="34" charset="0"/>
              <a:buChar char="•"/>
              <a:defRPr/>
            </a:pPr>
            <a:r>
              <a:rPr lang="en-US" sz="2000">
                <a:solidFill>
                  <a:prstClr val="black"/>
                </a:solidFill>
                <a:latin typeface="Calibri" panose="020F0502020204030204"/>
                <a:cs typeface="Calibri"/>
              </a:rPr>
              <a:t>It was originally planned that the definition of the core functions of the APH Structure be </a:t>
            </a:r>
            <a:r>
              <a:rPr lang="en-US" sz="2000" err="1">
                <a:solidFill>
                  <a:prstClr val="black"/>
                </a:solidFill>
                <a:latin typeface="Calibri" panose="020F0502020204030204"/>
                <a:cs typeface="Calibri"/>
              </a:rPr>
              <a:t>finalised</a:t>
            </a:r>
            <a:r>
              <a:rPr lang="en-US" sz="2000">
                <a:solidFill>
                  <a:prstClr val="black"/>
                </a:solidFill>
                <a:latin typeface="Calibri" panose="020F0502020204030204"/>
                <a:cs typeface="Calibri"/>
              </a:rPr>
              <a:t> at the end of this year and the full </a:t>
            </a:r>
            <a:r>
              <a:rPr lang="en-US" sz="2000" err="1">
                <a:solidFill>
                  <a:prstClr val="black"/>
                </a:solidFill>
                <a:latin typeface="Calibri" panose="020F0502020204030204"/>
                <a:cs typeface="Calibri"/>
              </a:rPr>
              <a:t>organisation</a:t>
            </a:r>
            <a:r>
              <a:rPr lang="en-US" sz="2000">
                <a:solidFill>
                  <a:prstClr val="black"/>
                </a:solidFill>
                <a:latin typeface="Calibri" panose="020F0502020204030204"/>
                <a:cs typeface="Calibri"/>
              </a:rPr>
              <a:t> chart be completed by June 2025.</a:t>
            </a:r>
          </a:p>
          <a:p>
            <a:pPr marL="342900" indent="-342900">
              <a:spcBef>
                <a:spcPts val="1800"/>
              </a:spcBef>
              <a:spcAft>
                <a:spcPts val="600"/>
              </a:spcAft>
              <a:buFont typeface="Arial" panose="020B0604020202020204" pitchFamily="34" charset="0"/>
              <a:buChar char="•"/>
              <a:defRPr/>
            </a:pPr>
            <a:r>
              <a:rPr lang="en-US" sz="2000">
                <a:solidFill>
                  <a:prstClr val="black"/>
                </a:solidFill>
                <a:latin typeface="Calibri" panose="020F0502020204030204"/>
                <a:cs typeface="Calibri"/>
              </a:rPr>
              <a:t>In April, the first elements of information on APH Common Priorities emerged, as well as better visibility on the timeline for appointment of the APH Structure MT.</a:t>
            </a:r>
            <a:endParaRPr lang="en-US" sz="2000">
              <a:solidFill>
                <a:prstClr val="black"/>
              </a:solidFill>
              <a:latin typeface="Calibri" panose="020F0502020204030204"/>
              <a:ea typeface="Calibri"/>
              <a:cs typeface="Calibri"/>
            </a:endParaRPr>
          </a:p>
          <a:p>
            <a:pPr marL="342900" indent="-342900">
              <a:spcBef>
                <a:spcPts val="1800"/>
              </a:spcBef>
              <a:spcAft>
                <a:spcPts val="600"/>
              </a:spcAft>
              <a:buFont typeface="Arial" panose="020B0604020202020204" pitchFamily="34" charset="0"/>
              <a:buChar char="•"/>
              <a:defRPr/>
            </a:pPr>
            <a:r>
              <a:rPr lang="en-US" sz="2000">
                <a:solidFill>
                  <a:prstClr val="black"/>
                </a:solidFill>
                <a:latin typeface="Calibri" panose="020F0502020204030204"/>
                <a:cs typeface="Calibri"/>
              </a:rPr>
              <a:t>It is now expected that the APH Structure Strategic Plan will only be completed at the end of Q3 2025 and the APH Structure's full staffing plan will also only be </a:t>
            </a:r>
            <a:r>
              <a:rPr lang="en-US" sz="2000" err="1">
                <a:solidFill>
                  <a:prstClr val="black"/>
                </a:solidFill>
                <a:latin typeface="Calibri" panose="020F0502020204030204"/>
                <a:cs typeface="Calibri"/>
              </a:rPr>
              <a:t>finalised</a:t>
            </a:r>
            <a:r>
              <a:rPr lang="en-US" sz="2000">
                <a:solidFill>
                  <a:prstClr val="black"/>
                </a:solidFill>
                <a:latin typeface="Calibri" panose="020F0502020204030204"/>
                <a:cs typeface="Calibri"/>
              </a:rPr>
              <a:t> then.</a:t>
            </a:r>
          </a:p>
          <a:p>
            <a:pPr marL="342900" indent="-342900">
              <a:spcBef>
                <a:spcPts val="1800"/>
              </a:spcBef>
              <a:spcAft>
                <a:spcPts val="600"/>
              </a:spcAft>
              <a:buFont typeface="Arial" panose="020B0604020202020204" pitchFamily="34" charset="0"/>
              <a:buChar char="•"/>
              <a:defRPr/>
            </a:pPr>
            <a:r>
              <a:rPr lang="en-US" sz="2000">
                <a:solidFill>
                  <a:prstClr val="black"/>
                </a:solidFill>
                <a:latin typeface="Calibri" panose="020F0502020204030204"/>
                <a:cs typeface="Calibri"/>
              </a:rPr>
              <a:t>Therefore, the APH Structure will have an annual plan for 2025, pending the development and approval of its Strategic Plan for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84280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241504" y="44526"/>
            <a:ext cx="10046525" cy="798285"/>
          </a:xfrm>
        </p:spPr>
        <p:txBody>
          <a:bodyPr vert="horz" lIns="91440" tIns="45720" rIns="91440" bIns="45720" rtlCol="0" anchor="ctr">
            <a:noAutofit/>
          </a:bodyPr>
          <a:lstStyle/>
          <a:p>
            <a:r>
              <a:rPr lang="en-US" sz="2800">
                <a:solidFill>
                  <a:srgbClr val="FF0000"/>
                </a:solidFill>
                <a:latin typeface="Calibri"/>
                <a:cs typeface="Calibri"/>
              </a:rPr>
              <a:t>Objectives, new planning assumptions and adaptation - </a:t>
            </a:r>
            <a:r>
              <a:rPr lang="en-US" sz="2800" err="1">
                <a:solidFill>
                  <a:srgbClr val="FF0000"/>
                </a:solidFill>
                <a:latin typeface="Calibri"/>
                <a:cs typeface="Calibri"/>
              </a:rPr>
              <a:t>cted</a:t>
            </a:r>
            <a:endParaRPr lang="en-GB" sz="2800">
              <a:solidFill>
                <a:srgbClr val="FF0000"/>
              </a:solidFill>
              <a:latin typeface="Calibri"/>
              <a:ea typeface="Calibri"/>
              <a:cs typeface="Calibri"/>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9E8F4F-0FA8-2B49-3DF8-A5418203E486}"/>
              </a:ext>
            </a:extLst>
          </p:cNvPr>
          <p:cNvSpPr txBox="1"/>
          <p:nvPr/>
        </p:nvSpPr>
        <p:spPr>
          <a:xfrm>
            <a:off x="314560" y="1478694"/>
            <a:ext cx="11562879" cy="4401205"/>
          </a:xfrm>
          <a:prstGeom prst="rect">
            <a:avLst/>
          </a:prstGeom>
          <a:noFill/>
        </p:spPr>
        <p:txBody>
          <a:bodyPr wrap="square" lIns="91440" tIns="45720" rIns="91440" bIns="45720" rtlCol="0" anchor="t">
            <a:spAutoFit/>
          </a:bodyPr>
          <a:lstStyle/>
          <a:p>
            <a:pPr marL="342900" indent="-342900">
              <a:spcBef>
                <a:spcPts val="1800"/>
              </a:spcBef>
              <a:spcAft>
                <a:spcPts val="600"/>
              </a:spcAft>
              <a:buFont typeface="Arial" panose="020B0604020202020204" pitchFamily="34" charset="0"/>
              <a:buChar char="•"/>
              <a:defRPr/>
            </a:pPr>
            <a:r>
              <a:rPr lang="en-US" sz="2000">
                <a:solidFill>
                  <a:prstClr val="black"/>
                </a:solidFill>
                <a:latin typeface="Calibri" panose="020F0502020204030204"/>
                <a:cs typeface="Calibri"/>
              </a:rPr>
              <a:t>The AC and the APH Structure could not run concomitantly as:</a:t>
            </a:r>
          </a:p>
          <a:p>
            <a:pPr marL="801370" indent="-34925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they require, in part, a number of similar resources and capacities.</a:t>
            </a:r>
            <a:endParaRPr lang="en-US" sz="2000">
              <a:solidFill>
                <a:prstClr val="black"/>
              </a:solidFill>
              <a:latin typeface="Calibri" panose="020F0502020204030204"/>
              <a:ea typeface="Calibri"/>
              <a:cs typeface="Calibri"/>
            </a:endParaRPr>
          </a:p>
          <a:p>
            <a:pPr marL="801370" indent="-34925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This would  generate complexity and confusion in relation to accountability for MSF’s collective APH work.</a:t>
            </a:r>
            <a:endParaRPr lang="en-US" sz="2000">
              <a:solidFill>
                <a:prstClr val="black"/>
              </a:solidFill>
              <a:latin typeface="Calibri" panose="020F0502020204030204"/>
              <a:ea typeface="Calibri"/>
              <a:cs typeface="Calibri"/>
            </a:endParaRPr>
          </a:p>
          <a:p>
            <a:pPr marL="801370" indent="-34925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It would further extend the uncertainty for AC staff concerned.</a:t>
            </a:r>
          </a:p>
          <a:p>
            <a:pPr marL="801370" indent="-349250">
              <a:spcBef>
                <a:spcPts val="1800"/>
              </a:spcBef>
              <a:spcAft>
                <a:spcPts val="600"/>
              </a:spcAft>
              <a:buFont typeface="Wingdings" panose="05000000000000000000" pitchFamily="2" charset="2"/>
              <a:buChar char="Ø"/>
              <a:defRPr/>
            </a:pPr>
            <a:r>
              <a:rPr lang="en-US" sz="2000">
                <a:solidFill>
                  <a:prstClr val="black"/>
                </a:solidFill>
                <a:latin typeface="Calibri" panose="020F0502020204030204"/>
                <a:cs typeface="Calibri"/>
              </a:rPr>
              <a:t>It would create duplications in financial costs at the expense of other social mission priorities</a:t>
            </a:r>
            <a:endParaRPr lang="en-US" sz="2000" strike="sngStrike">
              <a:solidFill>
                <a:prstClr val="black"/>
              </a:solidFill>
              <a:highlight>
                <a:srgbClr val="FFFF00"/>
              </a:highlight>
              <a:latin typeface="Calibri" panose="020F0502020204030204"/>
              <a:cs typeface="Calibri"/>
            </a:endParaRPr>
          </a:p>
          <a:p>
            <a:pPr>
              <a:spcBef>
                <a:spcPts val="1800"/>
              </a:spcBef>
              <a:spcAft>
                <a:spcPts val="600"/>
              </a:spcAft>
              <a:defRPr/>
            </a:pPr>
            <a:r>
              <a:rPr lang="en-US" sz="2000">
                <a:solidFill>
                  <a:prstClr val="black"/>
                </a:solidFill>
                <a:latin typeface="Calibri" panose="020F0502020204030204"/>
                <a:cs typeface="Calibri"/>
              </a:rPr>
              <a:t>Therefore, the OMC has focused on designing a plan for preserving AC unique capacities that can be integrated within, but “delinked” from, the APH Structure decisions on its final organigramme and staffing plan.</a:t>
            </a:r>
            <a:endParaRPr lang="en-GB" sz="2000">
              <a:solidFill>
                <a:prstClr val="black"/>
              </a:solidFill>
              <a:latin typeface="Calibri" panose="020F0502020204030204"/>
              <a:cs typeface="Calibri"/>
            </a:endParaRPr>
          </a:p>
        </p:txBody>
      </p:sp>
    </p:spTree>
    <p:extLst>
      <p:ext uri="{BB962C8B-B14F-4D97-AF65-F5344CB8AC3E}">
        <p14:creationId xmlns:p14="http://schemas.microsoft.com/office/powerpoint/2010/main" val="86182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36F1-E420-97F2-F3E7-1FBB0C1445F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A30172-D02C-0749-C842-8AD8AAD06256}"/>
              </a:ext>
            </a:extLst>
          </p:cNvPr>
          <p:cNvSpPr>
            <a:spLocks noGrp="1"/>
          </p:cNvSpPr>
          <p:nvPr>
            <p:ph type="body" sz="quarter" idx="15"/>
          </p:nvPr>
        </p:nvSpPr>
        <p:spPr>
          <a:xfrm>
            <a:off x="572838" y="1343174"/>
            <a:ext cx="11046324" cy="3704816"/>
          </a:xfrm>
        </p:spPr>
        <p:txBody>
          <a:bodyPr vert="horz" lIns="91440" tIns="45720" rIns="91440" bIns="45720" rtlCol="0" anchor="t">
            <a:noAutofit/>
          </a:bodyPr>
          <a:lstStyle/>
          <a:p>
            <a:pPr marL="457200" indent="-457200">
              <a:buAutoNum type="arabicPeriod"/>
            </a:pPr>
            <a:r>
              <a:rPr lang="en-US" b="1">
                <a:solidFill>
                  <a:schemeClr val="bg1">
                    <a:lumMod val="75000"/>
                  </a:schemeClr>
                </a:solidFill>
                <a:latin typeface="Calibri"/>
                <a:ea typeface="Calibri"/>
                <a:cs typeface="Calibri"/>
              </a:rPr>
              <a:t>Introduction</a:t>
            </a:r>
          </a:p>
          <a:p>
            <a:pPr marL="457200" indent="-457200">
              <a:buFont typeface="Arial" panose="020B0604020202020204" pitchFamily="34" charset="0"/>
              <a:buAutoNum type="arabicPeriod"/>
            </a:pPr>
            <a:r>
              <a:rPr lang="en-US" b="1">
                <a:solidFill>
                  <a:schemeClr val="bg1">
                    <a:lumMod val="75000"/>
                  </a:schemeClr>
                </a:solidFill>
                <a:latin typeface="Calibri"/>
                <a:ea typeface="Calibri"/>
                <a:cs typeface="Calibri"/>
              </a:rPr>
              <a:t>Recent developments and background</a:t>
            </a:r>
          </a:p>
          <a:p>
            <a:pPr marL="457200" indent="-457200">
              <a:buAutoNum type="arabicPeriod"/>
            </a:pPr>
            <a:r>
              <a:rPr lang="en-US" b="1">
                <a:latin typeface="Calibri"/>
                <a:ea typeface="Calibri"/>
                <a:cs typeface="Calibri"/>
              </a:rPr>
              <a:t>Objectives, consultations and approach</a:t>
            </a:r>
          </a:p>
          <a:p>
            <a:pPr marL="457200" indent="-457200">
              <a:buAutoNum type="arabicPeriod"/>
            </a:pPr>
            <a:r>
              <a:rPr lang="en-US" b="1">
                <a:solidFill>
                  <a:schemeClr val="bg1">
                    <a:lumMod val="75000"/>
                  </a:schemeClr>
                </a:solidFill>
                <a:latin typeface="Calibri"/>
                <a:ea typeface="Calibri"/>
                <a:cs typeface="Calibri"/>
              </a:rPr>
              <a:t>Key elements of the AC HR Transition plan</a:t>
            </a:r>
          </a:p>
          <a:p>
            <a:pPr marL="457200" indent="-457200">
              <a:buAutoNum type="arabicPeriod"/>
            </a:pPr>
            <a:r>
              <a:rPr lang="en-US" b="1">
                <a:solidFill>
                  <a:schemeClr val="bg1">
                    <a:lumMod val="75000"/>
                  </a:schemeClr>
                </a:solidFill>
                <a:latin typeface="Calibri"/>
                <a:ea typeface="Calibri"/>
                <a:cs typeface="Calibri"/>
              </a:rPr>
              <a:t>Next steps</a:t>
            </a:r>
            <a:endParaRPr lang="en-US" sz="1000" b="1">
              <a:solidFill>
                <a:schemeClr val="bg1">
                  <a:lumMod val="75000"/>
                </a:schemeClr>
              </a:solidFill>
              <a:latin typeface="Calibri"/>
              <a:ea typeface="Calibri"/>
              <a:cs typeface="Calibri"/>
            </a:endParaRPr>
          </a:p>
          <a:p>
            <a:pPr marL="457200" indent="-457200">
              <a:buAutoNum type="arabicPeriod"/>
            </a:pPr>
            <a:r>
              <a:rPr lang="en-US" b="1">
                <a:solidFill>
                  <a:schemeClr val="bg1">
                    <a:lumMod val="75000"/>
                  </a:schemeClr>
                </a:solidFill>
                <a:latin typeface="Calibri"/>
                <a:ea typeface="Calibri"/>
                <a:cs typeface="Calibri"/>
              </a:rPr>
              <a:t>Q&amp;A </a:t>
            </a:r>
            <a:endParaRPr lang="en-US">
              <a:solidFill>
                <a:schemeClr val="bg1">
                  <a:lumMod val="75000"/>
                </a:schemeClr>
              </a:solidFill>
              <a:latin typeface="Calibri"/>
              <a:ea typeface="Calibri"/>
              <a:cs typeface="Calibri"/>
            </a:endParaRPr>
          </a:p>
        </p:txBody>
      </p:sp>
      <p:sp>
        <p:nvSpPr>
          <p:cNvPr id="3" name="Title 2">
            <a:extLst>
              <a:ext uri="{FF2B5EF4-FFF2-40B4-BE49-F238E27FC236}">
                <a16:creationId xmlns:a16="http://schemas.microsoft.com/office/drawing/2014/main" id="{3329C4F9-6901-C52E-1793-E5E6BB28BC87}"/>
              </a:ext>
            </a:extLst>
          </p:cNvPr>
          <p:cNvSpPr>
            <a:spLocks noGrp="1"/>
          </p:cNvSpPr>
          <p:nvPr>
            <p:ph type="title"/>
          </p:nvPr>
        </p:nvSpPr>
        <p:spPr>
          <a:xfrm>
            <a:off x="591668" y="1"/>
            <a:ext cx="9923932" cy="939114"/>
          </a:xfrm>
        </p:spPr>
        <p:txBody>
          <a:bodyPr>
            <a:normAutofit/>
          </a:bodyPr>
          <a:lstStyle/>
          <a:p>
            <a:r>
              <a:rPr lang="en-US" sz="3600">
                <a:solidFill>
                  <a:srgbClr val="FF0000"/>
                </a:solidFill>
                <a:latin typeface="Calibri"/>
                <a:ea typeface="Calibri"/>
                <a:cs typeface="Calibri"/>
              </a:rPr>
              <a:t>Topics </a:t>
            </a:r>
            <a:endParaRPr lang="en-US">
              <a:solidFill>
                <a:srgbClr val="FF0000"/>
              </a:solidFill>
              <a:highlight>
                <a:srgbClr val="00FF00"/>
              </a:highlight>
              <a:latin typeface="Calibri"/>
              <a:ea typeface="Calibri"/>
              <a:cs typeface="Calibri"/>
            </a:endParaRPr>
          </a:p>
        </p:txBody>
      </p:sp>
      <p:cxnSp>
        <p:nvCxnSpPr>
          <p:cNvPr id="5" name="Straight Connector 4">
            <a:extLst>
              <a:ext uri="{FF2B5EF4-FFF2-40B4-BE49-F238E27FC236}">
                <a16:creationId xmlns:a16="http://schemas.microsoft.com/office/drawing/2014/main" id="{667FC85D-980F-730A-C80F-6BC6811597C4}"/>
              </a:ext>
            </a:extLst>
          </p:cNvPr>
          <p:cNvCxnSpPr/>
          <p:nvPr/>
        </p:nvCxnSpPr>
        <p:spPr>
          <a:xfrm>
            <a:off x="0"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2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344697"/>
            <a:ext cx="10046525" cy="798285"/>
          </a:xfrm>
        </p:spPr>
        <p:txBody>
          <a:bodyPr vert="horz" lIns="91440" tIns="45720" rIns="91440" bIns="45720" rtlCol="0" anchor="ctr">
            <a:noAutofit/>
          </a:bodyPr>
          <a:lstStyle/>
          <a:p>
            <a:r>
              <a:rPr lang="en-GB" sz="2800">
                <a:solidFill>
                  <a:srgbClr val="FF0000"/>
                </a:solidFill>
                <a:latin typeface="Calibri"/>
                <a:cs typeface="Calibri"/>
              </a:rPr>
              <a:t>Objectives of the AC HR Transition Plan</a:t>
            </a:r>
            <a:br>
              <a:rPr lang="en-GB" sz="2800">
                <a:latin typeface="Calibri"/>
                <a:cs typeface="Calibri"/>
              </a:rPr>
            </a:br>
            <a:endParaRPr lang="en-US" sz="2800" strike="sngStrike">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19E8F4F-0FA8-2B49-3DF8-A5418203E486}"/>
              </a:ext>
            </a:extLst>
          </p:cNvPr>
          <p:cNvSpPr txBox="1"/>
          <p:nvPr/>
        </p:nvSpPr>
        <p:spPr>
          <a:xfrm>
            <a:off x="301294" y="1332943"/>
            <a:ext cx="11673062" cy="3016210"/>
          </a:xfrm>
          <a:prstGeom prst="rect">
            <a:avLst/>
          </a:prstGeom>
          <a:noFill/>
        </p:spPr>
        <p:txBody>
          <a:bodyPr wrap="square" lIns="91440" tIns="45720" rIns="91440" bIns="45720" rtlCol="0" anchor="t">
            <a:spAutoFit/>
          </a:bodyPr>
          <a:lstStyle/>
          <a:p>
            <a:pPr marL="457200" indent="-457200">
              <a:spcBef>
                <a:spcPts val="2400"/>
              </a:spcBef>
              <a:buFont typeface="+mj-lt"/>
              <a:buAutoNum type="arabicPeriod"/>
              <a:defRPr/>
            </a:pPr>
            <a:r>
              <a:rPr lang="en-GB" sz="2000">
                <a:solidFill>
                  <a:prstClr val="black"/>
                </a:solidFill>
                <a:latin typeface="Calibri" panose="020F0502020204030204"/>
              </a:rPr>
              <a:t>Define functions and expertise to be transitioned from the AC to the APH Structure, so that:</a:t>
            </a:r>
          </a:p>
          <a:p>
            <a:pPr marL="914400" lvl="1" indent="-457200">
              <a:spcBef>
                <a:spcPts val="1200"/>
              </a:spcBef>
              <a:buFont typeface="Arial" panose="020B0604020202020204" pitchFamily="34" charset="0"/>
              <a:buChar char="•"/>
              <a:defRPr/>
            </a:pPr>
            <a:r>
              <a:rPr lang="en-GB" sz="2000">
                <a:solidFill>
                  <a:prstClr val="black"/>
                </a:solidFill>
                <a:latin typeface="Calibri" panose="020F0502020204030204"/>
              </a:rPr>
              <a:t>Key capacities, which the APH Structure will require going forward, are preserved.</a:t>
            </a:r>
            <a:endParaRPr lang="en-GB" sz="2000">
              <a:solidFill>
                <a:prstClr val="black"/>
              </a:solidFill>
              <a:latin typeface="Calibri" panose="020F0502020204030204"/>
              <a:ea typeface="Calibri"/>
              <a:cs typeface="Calibri"/>
            </a:endParaRPr>
          </a:p>
          <a:p>
            <a:pPr marL="914400" lvl="1" indent="-457200">
              <a:spcBef>
                <a:spcPts val="1200"/>
              </a:spcBef>
              <a:buFont typeface="Arial" panose="020B0604020202020204" pitchFamily="34" charset="0"/>
              <a:buChar char="•"/>
              <a:defRPr/>
            </a:pPr>
            <a:r>
              <a:rPr lang="en-GB" sz="2000">
                <a:solidFill>
                  <a:prstClr val="black"/>
                </a:solidFill>
                <a:latin typeface="Calibri" panose="020F0502020204030204"/>
              </a:rPr>
              <a:t>Key external networks for partnering and effecting change are safeguarded </a:t>
            </a:r>
            <a:endParaRPr lang="en-GB" sz="2000">
              <a:solidFill>
                <a:prstClr val="black"/>
              </a:solidFill>
              <a:latin typeface="Calibri" panose="020F0502020204030204"/>
              <a:cs typeface="Calibri"/>
            </a:endParaRPr>
          </a:p>
          <a:p>
            <a:pPr marL="914400" lvl="1" indent="-457200">
              <a:spcBef>
                <a:spcPts val="1200"/>
              </a:spcBef>
              <a:buFont typeface="Arial" panose="020B0604020202020204" pitchFamily="34" charset="0"/>
              <a:buChar char="•"/>
              <a:defRPr/>
            </a:pPr>
            <a:r>
              <a:rPr lang="en-GB" sz="2000">
                <a:solidFill>
                  <a:prstClr val="black"/>
                </a:solidFill>
                <a:latin typeface="Calibri" panose="020F0502020204030204"/>
                <a:cs typeface="Calibri"/>
              </a:rPr>
              <a:t>Relevant current AC initiatives are continued into 2025.</a:t>
            </a:r>
            <a:endParaRPr lang="en-GB" sz="2000">
              <a:solidFill>
                <a:prstClr val="black"/>
              </a:solidFill>
              <a:latin typeface="Calibri" panose="020F0502020204030204"/>
              <a:ea typeface="Calibri"/>
              <a:cs typeface="Calibri"/>
            </a:endParaRPr>
          </a:p>
          <a:p>
            <a:pPr marL="457200" marR="0" lvl="0" indent="-457200" algn="l" defTabSz="914400" rtl="0" eaLnBrk="1" fontAlgn="auto" latinLnBrk="0" hangingPunct="1">
              <a:lnSpc>
                <a:spcPct val="100000"/>
              </a:lnSpc>
              <a:spcBef>
                <a:spcPts val="2400"/>
              </a:spcBef>
              <a:spcAft>
                <a:spcPts val="0"/>
              </a:spcAft>
              <a:buClrTx/>
              <a:buSzTx/>
              <a:buFont typeface="+mj-lt"/>
              <a:buAutoNum type="arabicPeriod"/>
              <a:tabLst/>
              <a:defRPr/>
            </a:pPr>
            <a:r>
              <a:rPr lang="en-GB" sz="2000">
                <a:solidFill>
                  <a:prstClr val="black"/>
                </a:solidFill>
                <a:latin typeface="Calibri" panose="020F0502020204030204"/>
              </a:rPr>
              <a:t>Define provisions for the AC staff transitioned into the APH Structure that would need to relocate</a:t>
            </a:r>
            <a:endParaRPr lang="en-GB" sz="2000">
              <a:solidFill>
                <a:prstClr val="black"/>
              </a:solidFill>
              <a:latin typeface="Calibri" panose="020F0502020204030204"/>
              <a:ea typeface="Calibri"/>
              <a:cs typeface="Calibri"/>
            </a:endParaRPr>
          </a:p>
          <a:p>
            <a:pPr marL="457200" marR="0" lvl="0" indent="-457200" algn="l" defTabSz="914400" rtl="0" eaLnBrk="1" fontAlgn="auto" latinLnBrk="0" hangingPunct="1">
              <a:lnSpc>
                <a:spcPct val="100000"/>
              </a:lnSpc>
              <a:spcBef>
                <a:spcPts val="2400"/>
              </a:spcBef>
              <a:spcAft>
                <a:spcPts val="0"/>
              </a:spcAft>
              <a:buClrTx/>
              <a:buSzTx/>
              <a:buFont typeface="+mj-lt"/>
              <a:buAutoNum type="arabicPeriod"/>
              <a:tabLst/>
              <a:defRPr/>
            </a:pPr>
            <a:r>
              <a:rPr lang="en-GB" sz="2000">
                <a:solidFill>
                  <a:prstClr val="black"/>
                </a:solidFill>
                <a:latin typeface="Calibri" panose="020F0502020204030204"/>
              </a:rPr>
              <a:t>Define provisions for those AC staff that may not be transitioned into the APH Structure</a:t>
            </a:r>
            <a:endParaRPr lang="en-GB" sz="2000">
              <a:solidFill>
                <a:prstClr val="black"/>
              </a:solidFill>
              <a:latin typeface="Calibri" panose="020F0502020204030204"/>
              <a:ea typeface="Calibri"/>
              <a:cs typeface="Calibri"/>
            </a:endParaRPr>
          </a:p>
        </p:txBody>
      </p:sp>
    </p:spTree>
    <p:extLst>
      <p:ext uri="{BB962C8B-B14F-4D97-AF65-F5344CB8AC3E}">
        <p14:creationId xmlns:p14="http://schemas.microsoft.com/office/powerpoint/2010/main" val="59536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1DA6-9694-431B-BF95-2FC17FF2E2CC}"/>
              </a:ext>
            </a:extLst>
          </p:cNvPr>
          <p:cNvSpPr>
            <a:spLocks noGrp="1"/>
          </p:cNvSpPr>
          <p:nvPr>
            <p:ph type="title"/>
          </p:nvPr>
        </p:nvSpPr>
        <p:spPr>
          <a:xfrm>
            <a:off x="301294" y="140829"/>
            <a:ext cx="10046525" cy="798285"/>
          </a:xfrm>
        </p:spPr>
        <p:txBody>
          <a:bodyPr vert="horz" lIns="91440" tIns="45720" rIns="91440" bIns="45720" rtlCol="0" anchor="ctr">
            <a:noAutofit/>
          </a:bodyPr>
          <a:lstStyle/>
          <a:p>
            <a:r>
              <a:rPr lang="en-GB" sz="2800">
                <a:solidFill>
                  <a:srgbClr val="FF0000"/>
                </a:solidFill>
                <a:latin typeface="Calibri"/>
                <a:cs typeface="Calibri"/>
              </a:rPr>
              <a:t>Approach and constraints</a:t>
            </a:r>
            <a:endParaRPr lang="en-US" sz="2800">
              <a:solidFill>
                <a:srgbClr val="FF0000"/>
              </a:solidFill>
              <a:cs typeface="Calibri Light"/>
            </a:endParaRPr>
          </a:p>
        </p:txBody>
      </p:sp>
      <p:cxnSp>
        <p:nvCxnSpPr>
          <p:cNvPr id="5" name="Straight Connector 4">
            <a:extLst>
              <a:ext uri="{FF2B5EF4-FFF2-40B4-BE49-F238E27FC236}">
                <a16:creationId xmlns:a16="http://schemas.microsoft.com/office/drawing/2014/main" id="{62CC86DF-FEFB-49BC-B38F-640EFB789742}"/>
              </a:ext>
            </a:extLst>
          </p:cNvPr>
          <p:cNvCxnSpPr/>
          <p:nvPr/>
        </p:nvCxnSpPr>
        <p:spPr>
          <a:xfrm>
            <a:off x="-36542" y="939115"/>
            <a:ext cx="100465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7147BB-D2F3-4EC3-5E7B-DEF1FCD4822F}"/>
              </a:ext>
            </a:extLst>
          </p:cNvPr>
          <p:cNvSpPr txBox="1"/>
          <p:nvPr/>
        </p:nvSpPr>
        <p:spPr>
          <a:xfrm>
            <a:off x="11974356" y="1242388"/>
            <a:ext cx="98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D0DC07A-90DB-0B86-1FC0-2C96F1B57F45}"/>
              </a:ext>
            </a:extLst>
          </p:cNvPr>
          <p:cNvSpPr txBox="1"/>
          <p:nvPr/>
        </p:nvSpPr>
        <p:spPr>
          <a:xfrm>
            <a:off x="301294" y="1242388"/>
            <a:ext cx="11277586" cy="3785652"/>
          </a:xfrm>
          <a:prstGeom prst="rect">
            <a:avLst/>
          </a:prstGeom>
          <a:solidFill>
            <a:schemeClr val="bg1"/>
          </a:solidFill>
        </p:spPr>
        <p:txBody>
          <a:bodyPr wrap="square" lIns="91440" tIns="45720" rIns="91440" bIns="45720" rtlCol="0" anchor="t">
            <a:spAutoFit/>
          </a:bodyPr>
          <a:lstStyle/>
          <a:p>
            <a:pPr marL="342900" indent="-342900">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It has been our intent throughout the design of this process to treat all employees as </a:t>
            </a:r>
            <a:r>
              <a:rPr lang="en-US" sz="2000">
                <a:solidFill>
                  <a:prstClr val="black"/>
                </a:solidFill>
                <a:latin typeface="Calibri" panose="020F0502020204030204"/>
                <a:cs typeface="Calibri"/>
              </a:rPr>
              <a:t>equitably</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as possible</a:t>
            </a:r>
            <a:r>
              <a:rPr lang="en-US" sz="2000">
                <a:solidFill>
                  <a:prstClr val="black"/>
                </a:solidFill>
                <a:latin typeface="Calibri" panose="020F0502020204030204"/>
                <a:cs typeface="Calibri"/>
              </a:rPr>
              <a:t>:</a:t>
            </a:r>
          </a:p>
          <a:p>
            <a:pPr marL="914400" lvl="1" indent="-457200">
              <a:buAutoNum type="alphaLcParenBoth"/>
              <a:defRPr/>
            </a:pPr>
            <a:r>
              <a:rPr lang="en-US" sz="2000">
                <a:solidFill>
                  <a:prstClr val="black"/>
                </a:solidFill>
                <a:latin typeface="Calibri" panose="020F0502020204030204"/>
                <a:cs typeface="Calibri"/>
              </a:rPr>
              <a:t>with respect to each</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2000">
                <a:solidFill>
                  <a:prstClr val="black"/>
                </a:solidFill>
                <a:latin typeface="Calibri" panose="020F0502020204030204"/>
                <a:cs typeface="Calibri"/>
              </a:rPr>
              <a:t>other, </a:t>
            </a:r>
          </a:p>
          <a:p>
            <a:pPr marL="914400" lvl="1" indent="-457200">
              <a:buAutoNum type="alphaLcParenBoth"/>
              <a:defRPr/>
            </a:pPr>
            <a:r>
              <a:rPr lang="en-US" sz="2000">
                <a:solidFill>
                  <a:prstClr val="black"/>
                </a:solidFill>
                <a:latin typeface="Calibri" panose="020F0502020204030204"/>
                <a:cs typeface="Calibri"/>
              </a:rPr>
              <a:t>with respect to</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other colleagues in the </a:t>
            </a:r>
            <a:r>
              <a:rPr lang="en-US" sz="2000">
                <a:solidFill>
                  <a:prstClr val="black"/>
                </a:solidFill>
                <a:latin typeface="Calibri" panose="020F0502020204030204"/>
                <a:cs typeface="Calibri"/>
              </a:rPr>
              <a:t>sections/offices</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2000">
                <a:solidFill>
                  <a:prstClr val="black"/>
                </a:solidFill>
                <a:latin typeface="Calibri" panose="020F0502020204030204"/>
                <a:cs typeface="Calibri"/>
              </a:rPr>
              <a:t>in which they</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are hosted.</a:t>
            </a:r>
          </a:p>
          <a:p>
            <a:pPr>
              <a:defRPr/>
            </a:pPr>
            <a:endParaRPr lang="en-US" sz="2000">
              <a:solidFill>
                <a:prstClr val="black"/>
              </a:solidFill>
              <a:latin typeface="Calibri" panose="020F0502020204030204"/>
              <a:cs typeface="Calibri"/>
            </a:endParaRPr>
          </a:p>
          <a:p>
            <a:pPr marL="342900" indent="-342900">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In developing this plan, we have considered the different legal and regulatory requirements of </a:t>
            </a:r>
            <a:r>
              <a:rPr lang="en-US" sz="2000">
                <a:latin typeface="Calibri" panose="020F0502020204030204"/>
                <a:cs typeface="Calibri"/>
              </a:rPr>
              <a:t>the </a:t>
            </a:r>
            <a:r>
              <a:rPr lang="en-US" sz="2000">
                <a:solidFill>
                  <a:prstClr val="black"/>
                </a:solidFill>
                <a:latin typeface="Calibri" panose="020F0502020204030204"/>
                <a:cs typeface="Calibri"/>
              </a:rPr>
              <a:t>11</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jurisdictions </a:t>
            </a:r>
            <a:r>
              <a:rPr lang="en-US" sz="2000">
                <a:solidFill>
                  <a:prstClr val="black"/>
                </a:solidFill>
                <a:latin typeface="Calibri" panose="020F0502020204030204"/>
                <a:cs typeface="Calibri"/>
              </a:rPr>
              <a:t>in which AC</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staff </a:t>
            </a:r>
            <a:r>
              <a:rPr lang="en-US" sz="2000">
                <a:solidFill>
                  <a:prstClr val="black"/>
                </a:solidFill>
                <a:latin typeface="Calibri" panose="020F0502020204030204"/>
                <a:cs typeface="Calibri"/>
              </a:rPr>
              <a:t>is based</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a:t>
            </a:r>
            <a:r>
              <a:rPr lang="en-US" sz="2000">
                <a:solidFill>
                  <a:prstClr val="black"/>
                </a:solidFill>
                <a:latin typeface="Calibri" panose="020F0502020204030204"/>
                <a:cs typeface="Calibri"/>
              </a:rPr>
              <a:t> </a:t>
            </a:r>
            <a:endParaRPr lang="en-US" sz="20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a:lnSpc>
                <a:spcPct val="100000"/>
              </a:lnSpc>
              <a:spcBef>
                <a:spcPts val="0"/>
              </a:spcBef>
              <a:spcAft>
                <a:spcPts val="0"/>
              </a:spcAft>
              <a:buClrTx/>
              <a:buSzTx/>
              <a:buFontTx/>
              <a:buNone/>
              <a:tabLst/>
              <a:defRPr/>
            </a:pPr>
            <a:endParaRPr lang="en-US" sz="2000">
              <a:solidFill>
                <a:prstClr val="black"/>
              </a:solidFill>
              <a:latin typeface="Calibri" panose="020F0502020204030204"/>
              <a:cs typeface="Calibri"/>
            </a:endParaRPr>
          </a:p>
          <a:p>
            <a:pPr marL="342900" indent="-342900">
              <a:buFont typeface="Arial" panose="020B0604020202020204" pitchFamily="34" charset="0"/>
              <a:buChar char="•"/>
              <a:defRPr/>
            </a:pPr>
            <a:r>
              <a:rPr lang="en-US" sz="2000">
                <a:solidFill>
                  <a:prstClr val="black"/>
                </a:solidFill>
                <a:latin typeface="Calibri" panose="020F0502020204030204"/>
                <a:cs typeface="Calibri"/>
              </a:rPr>
              <a:t>In addition to very differing legal landscapes, we had to respect the autonomy of each MSF office in applying its own policies and rules.</a:t>
            </a:r>
            <a:endParaRPr lang="en-US" sz="2000" strike="sngStrike">
              <a:solidFill>
                <a:prstClr val="black"/>
              </a:solidFill>
              <a:latin typeface="Calibri" panose="020F0502020204030204"/>
              <a:cs typeface="Calibri"/>
            </a:endParaRPr>
          </a:p>
          <a:p>
            <a:pPr>
              <a:defRPr/>
            </a:pPr>
            <a:endParaRPr lang="en-US" sz="2000">
              <a:solidFill>
                <a:prstClr val="black"/>
              </a:solidFill>
              <a:latin typeface="Calibri" panose="020F0502020204030204"/>
              <a:cs typeface="Calibri"/>
            </a:endParaRPr>
          </a:p>
          <a:p>
            <a:pPr>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The proposed plan is as consistent and aligned as </a:t>
            </a:r>
            <a:r>
              <a:rPr lang="en-US" sz="2000">
                <a:solidFill>
                  <a:prstClr val="black"/>
                </a:solidFill>
                <a:latin typeface="Calibri" panose="020F0502020204030204"/>
                <a:cs typeface="Calibri"/>
              </a:rPr>
              <a:t>possible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 </a:t>
            </a:r>
            <a:r>
              <a:rPr lang="en-US" sz="2000">
                <a:solidFill>
                  <a:prstClr val="black"/>
                </a:solidFill>
                <a:latin typeface="Calibri" panose="020F0502020204030204"/>
                <a:cs typeface="Calibri"/>
              </a:rPr>
              <a:t>given the above constraints</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a:rPr>
              <a:t>.</a:t>
            </a:r>
            <a:endParaRPr lang="en-US" sz="20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1167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Lariss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Larissa">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B7DBCCB01064EBA19BC4EFB610261" ma:contentTypeVersion="10" ma:contentTypeDescription="Create a new document." ma:contentTypeScope="" ma:versionID="a968d11ad7049490bb2f7d046d08eea6">
  <xsd:schema xmlns:xsd="http://www.w3.org/2001/XMLSchema" xmlns:xs="http://www.w3.org/2001/XMLSchema" xmlns:p="http://schemas.microsoft.com/office/2006/metadata/properties" xmlns:ns2="b5aab738-2f7d-4cde-8d2b-eeae14c19eed" xmlns:ns3="8c3f8645-103a-4f2e-aea5-68f022d2e97a" targetNamespace="http://schemas.microsoft.com/office/2006/metadata/properties" ma:root="true" ma:fieldsID="5573c914565a345ef76359dffe8dd50e" ns2:_="" ns3:_="">
    <xsd:import namespace="b5aab738-2f7d-4cde-8d2b-eeae14c19eed"/>
    <xsd:import namespace="8c3f8645-103a-4f2e-aea5-68f022d2e97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2:SharedWithUsers" minOccurs="0"/>
                <xsd:element ref="ns2:SharedWithDetail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ab738-2f7d-4cde-8d2b-eeae14c19ee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3f8645-103a-4f2e-aea5-68f022d2e97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b5aab738-2f7d-4cde-8d2b-eeae14c19eed">
      <UserInfo>
        <DisplayName>Joan Tubau</DisplayName>
        <AccountId>22</AccountId>
        <AccountType/>
      </UserInfo>
      <UserInfo>
        <DisplayName>Erika Granath</DisplayName>
        <AccountId>311</AccountId>
        <AccountType/>
      </UserInfo>
      <UserInfo>
        <DisplayName>Erwin Van't Land</DisplayName>
        <AccountId>104</AccountId>
        <AccountType/>
      </UserInfo>
      <UserInfo>
        <DisplayName>Christopher LOCKYEAR</DisplayName>
        <AccountId>28</AccountId>
        <AccountType/>
      </UserInfo>
      <UserInfo>
        <DisplayName>Christos CHRISTOU</DisplayName>
        <AccountId>494</AccountId>
        <AccountType/>
      </UserInfo>
      <UserInfo>
        <DisplayName>Andreu Maldonado</DisplayName>
        <AccountId>32</AccountId>
        <AccountType/>
      </UserInfo>
      <UserInfo>
        <DisplayName>Renata Reis</DisplayName>
        <AccountId>21</AccountId>
        <AccountType/>
      </UserInfo>
      <UserInfo>
        <DisplayName>Ioana CHARTIER</DisplayName>
        <AccountId>261</AccountId>
        <AccountType/>
      </UserInfo>
      <UserInfo>
        <DisplayName>Jeremie Bodin</DisplayName>
        <AccountId>20</AccountId>
        <AccountType/>
      </UserInfo>
    </SharedWithUsers>
    <_dlc_DocId xmlns="b5aab738-2f7d-4cde-8d2b-eeae14c19eed">DOCID-1838041740-738</_dlc_DocId>
    <_dlc_DocIdUrl xmlns="b5aab738-2f7d-4cde-8d2b-eeae14c19eed">
      <Url>https://msfintl.sharepoint.com/sites/msfintlcommunities/ATMRP/_layouts/15/DocIdRedir.aspx?ID=DOCID-1838041740-738</Url>
      <Description>DOCID-1838041740-738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B7CA71-6F65-4226-8805-9A779F6823FD}">
  <ds:schemaRefs>
    <ds:schemaRef ds:uri="http://schemas.microsoft.com/office/2006/metadata/contentType"/>
    <ds:schemaRef ds:uri="http://schemas.microsoft.com/office/2006/metadata/properties/metaAttributes"/>
    <ds:schemaRef ds:uri="http://www.w3.org/2000/xmlns/"/>
    <ds:schemaRef ds:uri="http://www.w3.org/2001/XMLSchema"/>
    <ds:schemaRef ds:uri="b5aab738-2f7d-4cde-8d2b-eeae14c19eed"/>
    <ds:schemaRef ds:uri="8c3f8645-103a-4f2e-aea5-68f022d2e97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BE40F8-2A8B-4168-B808-3400811D4BA9}">
  <ds:schemaRefs>
    <ds:schemaRef ds:uri="http://schemas.microsoft.com/sharepoint/v3/contenttype/forms"/>
  </ds:schemaRefs>
</ds:datastoreItem>
</file>

<file path=customXml/itemProps3.xml><?xml version="1.0" encoding="utf-8"?>
<ds:datastoreItem xmlns:ds="http://schemas.openxmlformats.org/officeDocument/2006/customXml" ds:itemID="{CA574D55-C58B-478C-8ABB-B28DA58780E5}">
  <ds:schemaRefs>
    <ds:schemaRef ds:uri="http://schemas.microsoft.com/office/2006/metadata/properties"/>
    <ds:schemaRef ds:uri="http://www.w3.org/2000/xmlns/"/>
    <ds:schemaRef ds:uri="b5aab738-2f7d-4cde-8d2b-eeae14c19eed"/>
    <ds:schemaRef ds:uri="http://schemas.microsoft.com/office/infopath/2007/PartnerControls"/>
  </ds:schemaRefs>
</ds:datastoreItem>
</file>

<file path=customXml/itemProps4.xml><?xml version="1.0" encoding="utf-8"?>
<ds:datastoreItem xmlns:ds="http://schemas.openxmlformats.org/officeDocument/2006/customXml" ds:itemID="{CD9C3006-5261-41E7-A292-0D0D2F2A48EA}">
  <ds:schemaRefs>
    <ds:schemaRef ds:uri="http://schemas.microsoft.com/sharepoint/event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0</TotalTime>
  <Words>2887</Words>
  <Application>Microsoft Office PowerPoint</Application>
  <PresentationFormat>Widescreen</PresentationFormat>
  <Paragraphs>275</Paragraphs>
  <Slides>29</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Aptos</vt:lpstr>
      <vt:lpstr>Aptos Display</vt:lpstr>
      <vt:lpstr>Arial</vt:lpstr>
      <vt:lpstr>Arial,Sans-Serif</vt:lpstr>
      <vt:lpstr>Calibri</vt:lpstr>
      <vt:lpstr>Calibri Light</vt:lpstr>
      <vt:lpstr>Courier New,monospace</vt:lpstr>
      <vt:lpstr>Wingdings</vt:lpstr>
      <vt:lpstr>Wingdings,Sans-Serif</vt:lpstr>
      <vt:lpstr>Office Theme</vt:lpstr>
      <vt:lpstr>Larissa</vt:lpstr>
      <vt:lpstr> </vt:lpstr>
      <vt:lpstr>Today’s purpose and scope </vt:lpstr>
      <vt:lpstr>Introduction</vt:lpstr>
      <vt:lpstr>Topics </vt:lpstr>
      <vt:lpstr>Objectives, new planning assumptions and adaptation</vt:lpstr>
      <vt:lpstr>Objectives, new planning assumptions and adaptation - cted</vt:lpstr>
      <vt:lpstr>Topics </vt:lpstr>
      <vt:lpstr>Objectives of the AC HR Transition Plan </vt:lpstr>
      <vt:lpstr>Approach and constraints</vt:lpstr>
      <vt:lpstr>Consultations and design timeline</vt:lpstr>
      <vt:lpstr>Topics </vt:lpstr>
      <vt:lpstr>Key elements of the AC Transition Plan </vt:lpstr>
      <vt:lpstr>Key elements of the AC HR Transition plan </vt:lpstr>
      <vt:lpstr>Positions opened to the AC for exclusive recruitment </vt:lpstr>
      <vt:lpstr>Positions opened to the AC for exclusive recruitment </vt:lpstr>
      <vt:lpstr>Positions opened for exclusive recruitment to the AC staff 1/2</vt:lpstr>
      <vt:lpstr>Positions opened for exclusive recruitment to the AC staff 2/2</vt:lpstr>
      <vt:lpstr>Positions opened exclusively for AC staff in the APH Structure</vt:lpstr>
      <vt:lpstr>Key elements of the AC HR Transition plan </vt:lpstr>
      <vt:lpstr>Professional support and coaching </vt:lpstr>
      <vt:lpstr>Key elements of the AC HR Transition plan </vt:lpstr>
      <vt:lpstr>Transition and severance package </vt:lpstr>
      <vt:lpstr>Key elements of the AC HR Transition plan </vt:lpstr>
      <vt:lpstr>Handover of the AC work</vt:lpstr>
      <vt:lpstr>Recap </vt:lpstr>
      <vt:lpstr>Who to contact for support, advice and information </vt:lpstr>
      <vt:lpstr>Topics </vt:lpstr>
      <vt:lpstr>Next steps</vt:lpstr>
      <vt:lpstr>Topics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Barcelona outcomes and next steps</dc:title>
  <dc:creator>Jeremie Bodin</dc:creator>
  <cp:lastModifiedBy>Silverman, Ed</cp:lastModifiedBy>
  <cp:revision>6</cp:revision>
  <dcterms:created xsi:type="dcterms:W3CDTF">2024-04-29T10:00:32Z</dcterms:created>
  <dcterms:modified xsi:type="dcterms:W3CDTF">2024-06-20T13:46:44Z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0x010100BF3B7DBCCB01064EBA19BC4EFB610261</vt:lpwstr>
  </property>
  <property fmtid="{D5CDD505-2E9C-101B-9397-08002B2CF9AE}" pid="3" name="MediaServiceImageTags">
    <vt:lpwstr/>
  </property>
  <property fmtid="{D5CDD505-2E9C-101B-9397-08002B2CF9AE}" pid="4" name="_dlc_DocIdItemGuid">
    <vt:lpwstr>85baba1b-c192-450c-9011-48e32d37bc0c</vt:lpwstr>
  </property>
</Properties>
</file>